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3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4.xml" ContentType="application/vnd.openxmlformats-officedocument.presentationml.slide+xml"/>
  <Override PartName="/ppt/slides/slide36.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1.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6.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28.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27.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0.xml" ContentType="application/vnd.openxmlformats-officedocument.presentationml.notesSlide+xml"/>
  <Override PartName="/ppt/notesSlides/notesSlide26.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heme/theme2.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8"/>
  </p:notesMasterIdLst>
  <p:handoutMasterIdLst>
    <p:handoutMasterId r:id="rId39"/>
  </p:handoutMasterIdLst>
  <p:sldIdLst>
    <p:sldId id="256" r:id="rId2"/>
    <p:sldId id="309" r:id="rId3"/>
    <p:sldId id="362" r:id="rId4"/>
    <p:sldId id="358" r:id="rId5"/>
    <p:sldId id="330" r:id="rId6"/>
    <p:sldId id="331" r:id="rId7"/>
    <p:sldId id="332" r:id="rId8"/>
    <p:sldId id="363" r:id="rId9"/>
    <p:sldId id="311" r:id="rId10"/>
    <p:sldId id="364" r:id="rId11"/>
    <p:sldId id="312" r:id="rId12"/>
    <p:sldId id="365" r:id="rId13"/>
    <p:sldId id="313" r:id="rId14"/>
    <p:sldId id="325" r:id="rId15"/>
    <p:sldId id="326" r:id="rId16"/>
    <p:sldId id="367" r:id="rId17"/>
    <p:sldId id="366" r:id="rId18"/>
    <p:sldId id="336" r:id="rId19"/>
    <p:sldId id="335" r:id="rId20"/>
    <p:sldId id="368" r:id="rId21"/>
    <p:sldId id="334" r:id="rId22"/>
    <p:sldId id="339" r:id="rId23"/>
    <p:sldId id="369" r:id="rId24"/>
    <p:sldId id="370" r:id="rId25"/>
    <p:sldId id="263" r:id="rId26"/>
    <p:sldId id="337" r:id="rId27"/>
    <p:sldId id="343" r:id="rId28"/>
    <p:sldId id="371" r:id="rId29"/>
    <p:sldId id="345" r:id="rId30"/>
    <p:sldId id="347" r:id="rId31"/>
    <p:sldId id="280" r:id="rId32"/>
    <p:sldId id="348" r:id="rId33"/>
    <p:sldId id="349" r:id="rId34"/>
    <p:sldId id="359" r:id="rId35"/>
    <p:sldId id="293" r:id="rId36"/>
    <p:sldId id="356" r:id="rId37"/>
  </p:sldIdLst>
  <p:sldSz cx="9906000" cy="6858000" type="A4"/>
  <p:notesSz cx="6797675" cy="9926638"/>
  <p:defaultTextStyle>
    <a:defPPr>
      <a:defRPr lang="en-GB"/>
    </a:defPPr>
    <a:lvl1pPr algn="l" rtl="0" fontAlgn="base">
      <a:spcBef>
        <a:spcPct val="0"/>
      </a:spcBef>
      <a:spcAft>
        <a:spcPct val="0"/>
      </a:spcAft>
      <a:defRPr sz="4400" b="1" kern="1200">
        <a:solidFill>
          <a:schemeClr val="tx2"/>
        </a:solidFill>
        <a:latin typeface="Arial" charset="0"/>
        <a:ea typeface="ＭＳ Ｐゴシック" pitchFamily="34" charset="-128"/>
        <a:cs typeface="Arial" charset="0"/>
      </a:defRPr>
    </a:lvl1pPr>
    <a:lvl2pPr marL="4572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2pPr>
    <a:lvl3pPr marL="9144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3pPr>
    <a:lvl4pPr marL="13716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4pPr>
    <a:lvl5pPr marL="1828800" algn="l" rtl="0" fontAlgn="base">
      <a:spcBef>
        <a:spcPct val="0"/>
      </a:spcBef>
      <a:spcAft>
        <a:spcPct val="0"/>
      </a:spcAft>
      <a:defRPr sz="4400" b="1" kern="1200">
        <a:solidFill>
          <a:schemeClr val="tx2"/>
        </a:solidFill>
        <a:latin typeface="Arial" charset="0"/>
        <a:ea typeface="ＭＳ Ｐゴシック" pitchFamily="34" charset="-128"/>
        <a:cs typeface="Arial" charset="0"/>
      </a:defRPr>
    </a:lvl5pPr>
    <a:lvl6pPr marL="2286000" algn="l" defTabSz="914400" rtl="0" eaLnBrk="1" latinLnBrk="0" hangingPunct="1">
      <a:defRPr sz="4400" b="1" kern="1200">
        <a:solidFill>
          <a:schemeClr val="tx2"/>
        </a:solidFill>
        <a:latin typeface="Arial" charset="0"/>
        <a:ea typeface="ＭＳ Ｐゴシック" pitchFamily="34" charset="-128"/>
        <a:cs typeface="Arial" charset="0"/>
      </a:defRPr>
    </a:lvl6pPr>
    <a:lvl7pPr marL="2743200" algn="l" defTabSz="914400" rtl="0" eaLnBrk="1" latinLnBrk="0" hangingPunct="1">
      <a:defRPr sz="4400" b="1" kern="1200">
        <a:solidFill>
          <a:schemeClr val="tx2"/>
        </a:solidFill>
        <a:latin typeface="Arial" charset="0"/>
        <a:ea typeface="ＭＳ Ｐゴシック" pitchFamily="34" charset="-128"/>
        <a:cs typeface="Arial" charset="0"/>
      </a:defRPr>
    </a:lvl7pPr>
    <a:lvl8pPr marL="3200400" algn="l" defTabSz="914400" rtl="0" eaLnBrk="1" latinLnBrk="0" hangingPunct="1">
      <a:defRPr sz="4400" b="1" kern="1200">
        <a:solidFill>
          <a:schemeClr val="tx2"/>
        </a:solidFill>
        <a:latin typeface="Arial" charset="0"/>
        <a:ea typeface="ＭＳ Ｐゴシック" pitchFamily="34" charset="-128"/>
        <a:cs typeface="Arial" charset="0"/>
      </a:defRPr>
    </a:lvl8pPr>
    <a:lvl9pPr marL="3657600" algn="l" defTabSz="914400" rtl="0" eaLnBrk="1" latinLnBrk="0" hangingPunct="1">
      <a:defRPr sz="4400" b="1" kern="1200">
        <a:solidFill>
          <a:schemeClr val="tx2"/>
        </a:solidFill>
        <a:latin typeface="Arial"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3798"/>
    <a:srgbClr val="993300"/>
    <a:srgbClr val="990000"/>
    <a:srgbClr val="892F83"/>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823" autoAdjust="0"/>
    <p:restoredTop sz="70622" autoAdjust="0"/>
  </p:normalViewPr>
  <p:slideViewPr>
    <p:cSldViewPr>
      <p:cViewPr>
        <p:scale>
          <a:sx n="81" d="100"/>
          <a:sy n="81" d="100"/>
        </p:scale>
        <p:origin x="-858" y="-222"/>
      </p:cViewPr>
      <p:guideLst>
        <p:guide orient="horz" pos="2160"/>
        <p:guide pos="3120"/>
      </p:guideLst>
    </p:cSldViewPr>
  </p:slideViewPr>
  <p:outlineViewPr>
    <p:cViewPr>
      <p:scale>
        <a:sx n="1" d="2"/>
        <a:sy n="1" d="2"/>
      </p:scale>
      <p:origin x="0" y="777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2868"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5D5DB58-57B3-499D-8A9A-2824B031BCA4}" type="datetimeFigureOut">
              <a:rPr lang="en-GB" smtClean="0"/>
              <a:t>16/03/2015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C18117EC-B83E-4500-A3A4-2412BF1B2080}" type="slidenum">
              <a:rPr lang="en-GB" smtClean="0"/>
              <a:t>‹#›</a:t>
            </a:fld>
            <a:endParaRPr lang="en-GB"/>
          </a:p>
        </p:txBody>
      </p:sp>
      <p:sp>
        <p:nvSpPr>
          <p:cNvPr id="6" name="hc" descr="OFFICIAL "/>
          <p:cNvSpPr txBox="1"/>
          <p:nvPr/>
        </p:nvSpPr>
        <p:spPr>
          <a:xfrm>
            <a:off x="0" y="0"/>
            <a:ext cx="6797675" cy="223138"/>
          </a:xfrm>
          <a:prstGeom prst="rect">
            <a:avLst/>
          </a:prstGeom>
          <a:noFill/>
        </p:spPr>
        <p:txBody>
          <a:bodyPr vert="horz" rtlCol="0">
            <a:spAutoFit/>
          </a:bodyPr>
          <a:lstStyle/>
          <a:p>
            <a:pPr algn="ctr"/>
            <a:r>
              <a:rPr lang="en-GB" sz="850" b="0" smtClean="0">
                <a:solidFill>
                  <a:srgbClr val="000000"/>
                </a:solidFill>
                <a:latin typeface="arial unicode ms"/>
              </a:rPr>
              <a:t>OFFICIAL </a:t>
            </a:r>
            <a:endParaRPr lang="en-GB" sz="850" b="0">
              <a:solidFill>
                <a:srgbClr val="000000"/>
              </a:solidFill>
              <a:latin typeface="arial unicode ms"/>
            </a:endParaRPr>
          </a:p>
        </p:txBody>
      </p:sp>
    </p:spTree>
    <p:extLst>
      <p:ext uri="{BB962C8B-B14F-4D97-AF65-F5344CB8AC3E}">
        <p14:creationId xmlns:p14="http://schemas.microsoft.com/office/powerpoint/2010/main" val="3621739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90613D8-C50C-4279-9C95-1621D64F23D8}" type="datetimeFigureOut">
              <a:rPr lang="en-GB" smtClean="0"/>
              <a:t>16/03/2015</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8150FE-BE39-4935-BAA3-ACA562DE8691}" type="slidenum">
              <a:rPr lang="en-GB" smtClean="0"/>
              <a:t>‹#›</a:t>
            </a:fld>
            <a:endParaRPr lang="en-GB"/>
          </a:p>
        </p:txBody>
      </p:sp>
      <p:sp>
        <p:nvSpPr>
          <p:cNvPr id="8" name="hc" descr="OFFICIAL "/>
          <p:cNvSpPr txBox="1"/>
          <p:nvPr/>
        </p:nvSpPr>
        <p:spPr>
          <a:xfrm>
            <a:off x="0" y="0"/>
            <a:ext cx="6797675" cy="223138"/>
          </a:xfrm>
          <a:prstGeom prst="rect">
            <a:avLst/>
          </a:prstGeom>
          <a:noFill/>
        </p:spPr>
        <p:txBody>
          <a:bodyPr vert="horz" rtlCol="0">
            <a:spAutoFit/>
          </a:bodyPr>
          <a:lstStyle/>
          <a:p>
            <a:pPr algn="ctr"/>
            <a:r>
              <a:rPr lang="en-GB" sz="850" b="0" i="0" u="none" baseline="0" smtClean="0">
                <a:solidFill>
                  <a:srgbClr val="000000"/>
                </a:solidFill>
                <a:latin typeface="arial unicode ms"/>
              </a:rPr>
              <a:t>OFFICIAL </a:t>
            </a:r>
            <a:endParaRPr lang="en-GB" sz="850" b="0" i="0" u="none" baseline="0">
              <a:solidFill>
                <a:srgbClr val="000000"/>
              </a:solidFill>
              <a:latin typeface="arial unicode ms"/>
            </a:endParaRPr>
          </a:p>
        </p:txBody>
      </p:sp>
    </p:spTree>
    <p:extLst>
      <p:ext uri="{BB962C8B-B14F-4D97-AF65-F5344CB8AC3E}">
        <p14:creationId xmlns:p14="http://schemas.microsoft.com/office/powerpoint/2010/main" val="2869828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solidFill>
                  <a:schemeClr val="tx1"/>
                </a:solidFill>
              </a:rPr>
              <a:t>Firefighters’ Pension Scheme</a:t>
            </a:r>
            <a:r>
              <a:rPr lang="en-GB" sz="1200" b="1" u="sng" baseline="0" dirty="0" smtClean="0">
                <a:solidFill>
                  <a:schemeClr val="tx1"/>
                </a:solidFill>
              </a:rPr>
              <a:t> 2015 Introduction</a:t>
            </a:r>
            <a:endParaRPr lang="en-GB" sz="1200" b="1"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This presentation has been designed to inform current Fire Pension Scheme members of the implications to them in regards to the Pension Reforms due to come into effect on the 1 April 2015.</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1</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r>
              <a:rPr lang="en-GB" sz="1200" b="1" u="sng" kern="1200" dirty="0" smtClean="0">
                <a:solidFill>
                  <a:schemeClr val="tx1"/>
                </a:solidFill>
                <a:effectLst/>
                <a:latin typeface="+mn-lt"/>
                <a:ea typeface="+mn-ea"/>
                <a:cs typeface="+mn-cs"/>
              </a:rPr>
              <a:t>Main Elements</a:t>
            </a:r>
            <a:r>
              <a:rPr lang="en-GB" sz="1200" b="1" u="sng" kern="1200" baseline="0" dirty="0" smtClean="0">
                <a:solidFill>
                  <a:schemeClr val="tx1"/>
                </a:solidFill>
                <a:effectLst/>
                <a:latin typeface="+mn-lt"/>
                <a:ea typeface="+mn-ea"/>
                <a:cs typeface="+mn-cs"/>
              </a:rPr>
              <a:t> of Scheme Design</a:t>
            </a:r>
            <a:endParaRPr lang="en-GB" sz="1200" b="1" u="sng"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Deferred and pensioner benefits will be revalued in line with the Consumer</a:t>
            </a:r>
            <a:r>
              <a:rPr lang="en-GB" sz="1200" kern="1200" baseline="0" dirty="0" smtClean="0">
                <a:solidFill>
                  <a:schemeClr val="tx1"/>
                </a:solidFill>
                <a:effectLst/>
                <a:latin typeface="+mn-lt"/>
                <a:ea typeface="+mn-ea"/>
                <a:cs typeface="+mn-cs"/>
              </a:rPr>
              <a:t> Price Index.</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 commutation rate is 12:1, which is the same as the current NFPS scheme.</a:t>
            </a:r>
          </a:p>
          <a:p>
            <a:endParaRPr lang="en-GB" sz="1200" kern="1200" baseline="0" dirty="0" smtClean="0">
              <a:solidFill>
                <a:schemeClr val="tx1"/>
              </a:solidFill>
              <a:effectLst/>
              <a:latin typeface="+mn-lt"/>
              <a:ea typeface="+mn-ea"/>
              <a:cs typeface="+mn-cs"/>
            </a:endParaRPr>
          </a:p>
          <a:p>
            <a:endParaRPr lang="en-GB" sz="1200" kern="1200" baseline="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A0E187-5034-CB49-A5A8-3CA048C02C0F}" type="slidenum">
              <a:rPr lang="en-US" smtClean="0"/>
              <a:t>10</a:t>
            </a:fld>
            <a:endParaRPr lang="en-US" dirty="0"/>
          </a:p>
        </p:txBody>
      </p:sp>
    </p:spTree>
    <p:extLst>
      <p:ext uri="{BB962C8B-B14F-4D97-AF65-F5344CB8AC3E}">
        <p14:creationId xmlns:p14="http://schemas.microsoft.com/office/powerpoint/2010/main" val="1558253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kern="1200" dirty="0" smtClean="0">
                <a:solidFill>
                  <a:schemeClr val="tx1"/>
                </a:solidFill>
                <a:effectLst/>
                <a:latin typeface="+mn-lt"/>
                <a:ea typeface="+mn-ea"/>
                <a:cs typeface="+mn-cs"/>
              </a:rPr>
              <a:t>What remains the same…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ea typeface="+mn-ea"/>
                <a:cs typeface="+mn-cs"/>
              </a:rPr>
              <a:t>The</a:t>
            </a:r>
            <a:r>
              <a:rPr lang="en-GB" sz="1200" b="0" kern="1200" baseline="0" dirty="0" smtClean="0">
                <a:solidFill>
                  <a:schemeClr val="tx1"/>
                </a:solidFill>
                <a:effectLst/>
                <a:latin typeface="+mn-lt"/>
                <a:ea typeface="+mn-ea"/>
                <a:cs typeface="+mn-cs"/>
              </a:rPr>
              <a:t> 2015 pension scheme will remain a defined benefit scheme (employee knows what pension they will receive)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effectLst/>
                <a:latin typeface="+mn-lt"/>
                <a:ea typeface="+mn-ea"/>
                <a:cs typeface="+mn-cs"/>
              </a:rPr>
              <a:t>Contributions into the 2015 scheme are tax free, and the employer will also make contributions to your pension.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smtClean="0">
                <a:solidFill>
                  <a:schemeClr val="tx1"/>
                </a:solidFill>
                <a:effectLst/>
                <a:latin typeface="+mn-lt"/>
                <a:ea typeface="+mn-ea"/>
                <a:cs typeface="+mn-cs"/>
              </a:rPr>
              <a:t>Members will still have the option to take a tax free cash lump sum on retirement.</a:t>
            </a:r>
            <a:endParaRPr lang="en-US" b="0" dirty="0" smtClean="0"/>
          </a:p>
          <a:p>
            <a:endParaRPr lang="en-GB" sz="1200" b="0" i="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The scheme provides for ill health cover, death in service and “survivor” pension for family and dependants.</a:t>
            </a:r>
          </a:p>
          <a:p>
            <a:endParaRPr lang="en-GB" sz="1200" b="0" i="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A0E187-5034-CB49-A5A8-3CA048C02C0F}" type="slidenum">
              <a:rPr lang="en-US" smtClean="0"/>
              <a:t>11</a:t>
            </a:fld>
            <a:endParaRPr lang="en-US" dirty="0"/>
          </a:p>
        </p:txBody>
      </p:sp>
    </p:spTree>
    <p:extLst>
      <p:ext uri="{BB962C8B-B14F-4D97-AF65-F5344CB8AC3E}">
        <p14:creationId xmlns:p14="http://schemas.microsoft.com/office/powerpoint/2010/main" val="6274681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As mentioned,</a:t>
            </a:r>
            <a:r>
              <a:rPr lang="en-GB" sz="1200" b="0" baseline="0" dirty="0" smtClean="0">
                <a:solidFill>
                  <a:schemeClr val="tx1"/>
                </a:solidFill>
              </a:rPr>
              <a:t> the 2015 pension scheme will be a Career Average Scheme and although this will remain a defined benefit scheme, how the pension benefit is built up in the 2015 scheme will change.</a:t>
            </a:r>
            <a:endParaRPr lang="en-GB" sz="12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The following slides are to demonstrate how a</a:t>
            </a:r>
            <a:r>
              <a:rPr lang="en-GB" sz="1200" b="0" baseline="0" dirty="0" smtClean="0">
                <a:solidFill>
                  <a:schemeClr val="tx1"/>
                </a:solidFill>
              </a:rPr>
              <a:t> Career Average Revalued</a:t>
            </a:r>
            <a:r>
              <a:rPr lang="en-GB" sz="1200" b="0" dirty="0" smtClean="0">
                <a:solidFill>
                  <a:schemeClr val="tx1"/>
                </a:solidFill>
              </a:rPr>
              <a:t> Earnings</a:t>
            </a:r>
            <a:r>
              <a:rPr lang="en-GB" sz="1200" b="0" baseline="0" dirty="0" smtClean="0">
                <a:solidFill>
                  <a:schemeClr val="tx1"/>
                </a:solidFill>
              </a:rPr>
              <a:t> </a:t>
            </a:r>
            <a:r>
              <a:rPr lang="en-GB" sz="1200" b="0" dirty="0" smtClean="0">
                <a:solidFill>
                  <a:schemeClr val="tx1"/>
                </a:solidFill>
              </a:rPr>
              <a:t>scheme works.</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12</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How does</a:t>
            </a:r>
            <a:r>
              <a:rPr lang="en-GB" sz="1200" b="1" kern="1200" baseline="0" dirty="0" smtClean="0">
                <a:solidFill>
                  <a:schemeClr val="tx1"/>
                </a:solidFill>
                <a:effectLst/>
                <a:latin typeface="+mn-lt"/>
                <a:ea typeface="+mn-ea"/>
                <a:cs typeface="+mn-cs"/>
              </a:rPr>
              <a:t> a </a:t>
            </a:r>
            <a:r>
              <a:rPr lang="en-GB" sz="1200" b="1" kern="1200" dirty="0" smtClean="0">
                <a:solidFill>
                  <a:schemeClr val="tx1"/>
                </a:solidFill>
                <a:effectLst/>
                <a:latin typeface="+mn-lt"/>
                <a:ea typeface="+mn-ea"/>
                <a:cs typeface="+mn-cs"/>
              </a:rPr>
              <a:t>CARE</a:t>
            </a:r>
            <a:r>
              <a:rPr lang="en-GB" sz="1200" b="1" kern="1200" baseline="0" dirty="0" smtClean="0">
                <a:solidFill>
                  <a:schemeClr val="tx1"/>
                </a:solidFill>
                <a:effectLst/>
                <a:latin typeface="+mn-lt"/>
                <a:ea typeface="+mn-ea"/>
                <a:cs typeface="+mn-cs"/>
              </a:rPr>
              <a:t> scheme work</a:t>
            </a:r>
          </a:p>
          <a:p>
            <a:endParaRPr lang="en-GB" sz="1200" b="1" kern="1200" baseline="0" dirty="0" smtClean="0">
              <a:solidFill>
                <a:schemeClr val="tx1"/>
              </a:solidFill>
              <a:effectLst/>
              <a:latin typeface="+mn-lt"/>
              <a:ea typeface="+mn-ea"/>
              <a:cs typeface="+mn-cs"/>
            </a:endParaRPr>
          </a:p>
          <a:p>
            <a:r>
              <a:rPr lang="en-US" b="0" u="none" dirty="0" smtClean="0"/>
              <a:t>In</a:t>
            </a:r>
            <a:r>
              <a:rPr lang="en-US" b="0" u="none" baseline="0" dirty="0" smtClean="0"/>
              <a:t> a CARE scheme a member will build up pension benefit each year.  For the 2015 scheme the member will build up a 59.7</a:t>
            </a:r>
            <a:r>
              <a:rPr lang="en-US" b="0" u="none" baseline="30000" dirty="0" smtClean="0"/>
              <a:t>th</a:t>
            </a:r>
            <a:r>
              <a:rPr lang="en-US" b="0" u="none" baseline="0" dirty="0" smtClean="0"/>
              <a:t> for each year.</a:t>
            </a:r>
          </a:p>
          <a:p>
            <a:endParaRPr lang="en-US" b="0" u="none" baseline="0" dirty="0" smtClean="0"/>
          </a:p>
          <a:p>
            <a:r>
              <a:rPr lang="en-US" b="0" u="none" baseline="0" dirty="0" smtClean="0"/>
              <a:t>The 59.7</a:t>
            </a:r>
            <a:r>
              <a:rPr lang="en-US" b="0" u="none" baseline="30000" dirty="0" smtClean="0"/>
              <a:t>th</a:t>
            </a:r>
            <a:r>
              <a:rPr lang="en-US" b="0" u="none" baseline="0" dirty="0" smtClean="0"/>
              <a:t> is calculated on the members pensionable pay in that year in line with the Average Weekly Earnings (AWE) index.</a:t>
            </a:r>
          </a:p>
          <a:p>
            <a:endParaRPr lang="en-US" b="0" u="none" baseline="0" dirty="0" smtClean="0"/>
          </a:p>
          <a:p>
            <a:r>
              <a:rPr lang="en-US" b="0" u="none" baseline="0" dirty="0" smtClean="0"/>
              <a:t>Upon retirement the portions will be added together to calculate the total pension benefit.</a:t>
            </a:r>
          </a:p>
          <a:p>
            <a:endParaRPr lang="en-US" b="0" u="none" baseline="0" dirty="0" smtClean="0"/>
          </a:p>
          <a:p>
            <a:r>
              <a:rPr lang="en-US" b="0" u="none" baseline="0" dirty="0" smtClean="0"/>
              <a:t>The pension benefit is revalued each year </a:t>
            </a:r>
            <a:endParaRPr lang="en-US" b="0" u="none" dirty="0" smtClean="0"/>
          </a:p>
          <a:p>
            <a:endParaRPr lang="en-GB" dirty="0"/>
          </a:p>
        </p:txBody>
      </p:sp>
      <p:sp>
        <p:nvSpPr>
          <p:cNvPr id="4" name="Slide Number Placeholder 3"/>
          <p:cNvSpPr>
            <a:spLocks noGrp="1"/>
          </p:cNvSpPr>
          <p:nvPr>
            <p:ph type="sldNum" sz="quarter" idx="10"/>
          </p:nvPr>
        </p:nvSpPr>
        <p:spPr/>
        <p:txBody>
          <a:bodyPr/>
          <a:lstStyle/>
          <a:p>
            <a:fld id="{B4A0E187-5034-CB49-A5A8-3CA048C02C0F}" type="slidenum">
              <a:rPr lang="en-US" smtClean="0"/>
              <a:t>13</a:t>
            </a:fld>
            <a:endParaRPr lang="en-US" dirty="0"/>
          </a:p>
        </p:txBody>
      </p:sp>
    </p:spTree>
    <p:extLst>
      <p:ext uri="{BB962C8B-B14F-4D97-AF65-F5344CB8AC3E}">
        <p14:creationId xmlns:p14="http://schemas.microsoft.com/office/powerpoint/2010/main" val="3240154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CARE</a:t>
            </a:r>
            <a:r>
              <a:rPr lang="en-GB" b="1" u="sng" baseline="0" dirty="0" smtClean="0"/>
              <a:t> Pension (Year 1)</a:t>
            </a:r>
            <a:endParaRPr lang="en-GB" b="1" u="sng" dirty="0" smtClean="0"/>
          </a:p>
          <a:p>
            <a:endParaRPr lang="en-GB" b="0" dirty="0" smtClean="0"/>
          </a:p>
          <a:p>
            <a:r>
              <a:rPr lang="en-GB" b="0" dirty="0" smtClean="0"/>
              <a:t>In this example,</a:t>
            </a:r>
            <a:r>
              <a:rPr lang="en-GB" b="0" baseline="0" dirty="0" smtClean="0"/>
              <a:t> the member is contributing for the first time.</a:t>
            </a:r>
          </a:p>
          <a:p>
            <a:endParaRPr lang="en-GB" b="0" baseline="0" dirty="0" smtClean="0"/>
          </a:p>
          <a:p>
            <a:r>
              <a:rPr lang="en-GB" b="0" baseline="0" dirty="0" smtClean="0"/>
              <a:t>The member has pensionable earnings of £25,000.</a:t>
            </a:r>
          </a:p>
          <a:p>
            <a:endParaRPr lang="en-GB" b="0" baseline="0" dirty="0" smtClean="0"/>
          </a:p>
          <a:p>
            <a:r>
              <a:rPr lang="en-GB" b="0" baseline="0" dirty="0" smtClean="0"/>
              <a:t>As the member is contributing to the pension scheme, a 59.7</a:t>
            </a:r>
            <a:r>
              <a:rPr lang="en-GB" b="0" baseline="30000" dirty="0" smtClean="0"/>
              <a:t>th</a:t>
            </a:r>
            <a:r>
              <a:rPr lang="en-GB" b="0" baseline="0" dirty="0" smtClean="0"/>
              <a:t> of £25,000 is calculated to give a pension benefit of £418.76 at the end of year 1.</a:t>
            </a:r>
          </a:p>
          <a:p>
            <a:endParaRPr lang="en-GB" b="0" baseline="0" dirty="0" smtClean="0"/>
          </a:p>
          <a:p>
            <a:r>
              <a:rPr lang="en-GB" b="0" baseline="0" dirty="0" smtClean="0"/>
              <a:t>The pension benefit will be uprated at the start of year 2 to take into account the increase in the Average Weekly Earnings index.  In this example 2.5% has been used as an example.</a:t>
            </a:r>
          </a:p>
          <a:p>
            <a:endParaRPr lang="en-GB" b="0" baseline="0" dirty="0" smtClean="0"/>
          </a:p>
          <a:p>
            <a:r>
              <a:rPr lang="en-GB" b="0" baseline="0" dirty="0" smtClean="0"/>
              <a:t>This means that the pension benefit of £418.76 will be uprated to £429.23.</a:t>
            </a:r>
            <a:endParaRPr lang="en-GB" b="0" dirty="0"/>
          </a:p>
        </p:txBody>
      </p:sp>
      <p:sp>
        <p:nvSpPr>
          <p:cNvPr id="4" name="Slide Number Placeholder 3"/>
          <p:cNvSpPr>
            <a:spLocks noGrp="1"/>
          </p:cNvSpPr>
          <p:nvPr>
            <p:ph type="sldNum" sz="quarter" idx="10"/>
          </p:nvPr>
        </p:nvSpPr>
        <p:spPr/>
        <p:txBody>
          <a:bodyPr/>
          <a:lstStyle/>
          <a:p>
            <a:fld id="{B98150FE-BE39-4935-BAA3-ACA562DE8691}" type="slidenum">
              <a:rPr lang="en-GB" smtClean="0"/>
              <a:t>14</a:t>
            </a:fld>
            <a:endParaRPr lang="en-GB"/>
          </a:p>
        </p:txBody>
      </p:sp>
    </p:spTree>
    <p:extLst>
      <p:ext uri="{BB962C8B-B14F-4D97-AF65-F5344CB8AC3E}">
        <p14:creationId xmlns:p14="http://schemas.microsoft.com/office/powerpoint/2010/main" val="2849990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u="sng" dirty="0" smtClean="0"/>
              <a:t>CARE</a:t>
            </a:r>
            <a:r>
              <a:rPr lang="en-GB" b="1" u="sng" baseline="0" dirty="0" smtClean="0"/>
              <a:t> Pension (Year 2)</a:t>
            </a:r>
          </a:p>
          <a:p>
            <a:pPr marL="0" marR="0" indent="0" algn="l" defTabSz="914400" rtl="0" eaLnBrk="1" fontAlgn="auto" latinLnBrk="0" hangingPunct="1">
              <a:lnSpc>
                <a:spcPct val="100000"/>
              </a:lnSpc>
              <a:spcBef>
                <a:spcPts val="0"/>
              </a:spcBef>
              <a:spcAft>
                <a:spcPts val="0"/>
              </a:spcAft>
              <a:buClrTx/>
              <a:buSzTx/>
              <a:buFontTx/>
              <a:buNone/>
              <a:tabLst/>
              <a:defRPr/>
            </a:pPr>
            <a:endParaRPr lang="en-GB" b="1"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u="none" baseline="0" dirty="0" smtClean="0"/>
              <a:t>Continuing on from Year 1, the member completes another year of pensionable service adding another 59.7</a:t>
            </a:r>
            <a:r>
              <a:rPr lang="en-GB" b="0" u="none" baseline="30000" dirty="0" smtClean="0"/>
              <a:t>th</a:t>
            </a:r>
            <a:r>
              <a:rPr lang="en-GB" b="0" u="none" baseline="0" dirty="0" smtClean="0"/>
              <a:t> to their pension benefit.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u="none" baseline="0" dirty="0" smtClean="0"/>
              <a:t>This £418.76 (£25,000 x 1/59.7</a:t>
            </a:r>
            <a:r>
              <a:rPr lang="en-GB" b="0" u="none" baseline="30000" dirty="0" smtClean="0"/>
              <a:t>th</a:t>
            </a:r>
            <a:r>
              <a:rPr lang="en-GB" b="0" u="none" baseline="0" dirty="0" smtClean="0"/>
              <a:t>) is added to the pension benefit built up in Year 1 (£418.76 + £429.23) to give a pension benefit of £847.99.</a:t>
            </a:r>
          </a:p>
          <a:p>
            <a:pPr marL="0" marR="0" indent="0" algn="l" defTabSz="914400" rtl="0" eaLnBrk="1" fontAlgn="auto" latinLnBrk="0" hangingPunct="1">
              <a:lnSpc>
                <a:spcPct val="100000"/>
              </a:lnSpc>
              <a:spcBef>
                <a:spcPts val="0"/>
              </a:spcBef>
              <a:spcAft>
                <a:spcPts val="0"/>
              </a:spcAft>
              <a:buClrTx/>
              <a:buSzTx/>
              <a:buFontTx/>
              <a:buNone/>
              <a:tabLst/>
              <a:defRPr/>
            </a:pPr>
            <a:endParaRPr lang="en-GB" b="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u="none" baseline="0" dirty="0" smtClean="0"/>
              <a:t>Again the pension benefit will be uprated by the AWE.  In this example 2.5% has been used, giving a pension benefit of £869.19 at the end of </a:t>
            </a:r>
          </a:p>
          <a:p>
            <a:pPr marL="0" marR="0" indent="0" algn="l" defTabSz="914400" rtl="0" eaLnBrk="1" fontAlgn="auto" latinLnBrk="0" hangingPunct="1">
              <a:lnSpc>
                <a:spcPct val="100000"/>
              </a:lnSpc>
              <a:spcBef>
                <a:spcPts val="0"/>
              </a:spcBef>
              <a:spcAft>
                <a:spcPts val="0"/>
              </a:spcAft>
              <a:buClrTx/>
              <a:buSzTx/>
              <a:buFontTx/>
              <a:buNone/>
              <a:tabLst/>
              <a:defRPr/>
            </a:pPr>
            <a:r>
              <a:rPr lang="en-GB" b="0" u="none" baseline="0" dirty="0" smtClean="0"/>
              <a:t>year 2.</a:t>
            </a:r>
            <a:endParaRPr lang="en-GB" b="0" u="none" dirty="0" smtClean="0"/>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15</a:t>
            </a:fld>
            <a:endParaRPr lang="en-GB"/>
          </a:p>
        </p:txBody>
      </p:sp>
    </p:spTree>
    <p:extLst>
      <p:ext uri="{BB962C8B-B14F-4D97-AF65-F5344CB8AC3E}">
        <p14:creationId xmlns:p14="http://schemas.microsoft.com/office/powerpoint/2010/main" val="1125420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Example:</a:t>
            </a:r>
            <a:r>
              <a:rPr lang="en-GB" b="1" baseline="0" dirty="0" smtClean="0"/>
              <a:t> CARE Pension</a:t>
            </a:r>
          </a:p>
          <a:p>
            <a:endParaRPr lang="en-GB" b="1" baseline="0" dirty="0" smtClean="0"/>
          </a:p>
          <a:p>
            <a:r>
              <a:rPr lang="en-GB" b="0" u="none" baseline="0" dirty="0" smtClean="0"/>
              <a:t>The member after 2 years has built up a pension benefit of £869.19.</a:t>
            </a:r>
          </a:p>
          <a:p>
            <a:endParaRPr lang="en-GB" b="0" u="none" baseline="0" dirty="0" smtClean="0"/>
          </a:p>
          <a:p>
            <a:r>
              <a:rPr lang="en-GB" b="0" u="none" baseline="0" dirty="0" smtClean="0"/>
              <a:t>For each year the member is in the 2015 pension scheme more “portions” are added.</a:t>
            </a:r>
          </a:p>
          <a:p>
            <a:endParaRPr lang="en-GB" dirty="0" smtClean="0"/>
          </a:p>
          <a:p>
            <a:r>
              <a:rPr lang="en-GB" dirty="0" smtClean="0"/>
              <a:t>Unlike</a:t>
            </a:r>
            <a:r>
              <a:rPr lang="en-GB" baseline="0" dirty="0" smtClean="0"/>
              <a:t> a final salary scheme, the pension benefit is not revalued if a member gains a promotion.  Only the portion going forward will gain a higher pension benefit.</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16</a:t>
            </a:fld>
            <a:endParaRPr lang="en-GB"/>
          </a:p>
        </p:txBody>
      </p:sp>
    </p:spTree>
    <p:extLst>
      <p:ext uri="{BB962C8B-B14F-4D97-AF65-F5344CB8AC3E}">
        <p14:creationId xmlns:p14="http://schemas.microsoft.com/office/powerpoint/2010/main" val="1125420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dirty="0" smtClean="0">
                <a:solidFill>
                  <a:schemeClr val="tx1"/>
                </a:solidFill>
              </a:rPr>
              <a:t>Contribution</a:t>
            </a:r>
            <a:r>
              <a:rPr lang="en-GB" sz="1200" b="1" u="sng" baseline="0" dirty="0" smtClean="0">
                <a:solidFill>
                  <a:schemeClr val="tx1"/>
                </a:solidFill>
              </a:rPr>
              <a:t> Rates</a:t>
            </a:r>
            <a:endParaRPr lang="en-GB" sz="1200" b="1" u="sng" dirty="0" smtClean="0">
              <a:solidFill>
                <a:schemeClr val="tx1"/>
              </a:solidFill>
            </a:endParaRPr>
          </a:p>
          <a:p>
            <a:endParaRPr lang="en-GB" sz="1200" b="0" dirty="0" smtClean="0">
              <a:solidFill>
                <a:schemeClr val="tx1"/>
              </a:solidFill>
            </a:endParaRPr>
          </a:p>
          <a:p>
            <a:r>
              <a:rPr lang="en-GB" sz="1200" b="0" dirty="0" smtClean="0">
                <a:solidFill>
                  <a:schemeClr val="tx1"/>
                </a:solidFill>
              </a:rPr>
              <a:t>The following slides are to explain the new contribution bandings.</a:t>
            </a:r>
          </a:p>
          <a:p>
            <a:endParaRPr lang="en-GB" sz="1200" b="0" dirty="0" smtClean="0">
              <a:solidFill>
                <a:schemeClr val="tx1"/>
              </a:solidFill>
            </a:endParaRPr>
          </a:p>
          <a:p>
            <a:r>
              <a:rPr lang="en-GB" sz="1200" b="0" dirty="0" smtClean="0">
                <a:solidFill>
                  <a:schemeClr val="tx1"/>
                </a:solidFill>
              </a:rPr>
              <a:t>The second slide shows the contribution bands for the 3 different schemes.</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17</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New</a:t>
            </a:r>
            <a:r>
              <a:rPr lang="en-GB" b="1" u="sng" baseline="0" dirty="0" smtClean="0"/>
              <a:t> Contribution Rates</a:t>
            </a:r>
            <a:endParaRPr lang="en-GB" b="0" u="none" baseline="0" dirty="0" smtClean="0"/>
          </a:p>
          <a:p>
            <a:endParaRPr lang="en-GB" b="0" u="none" baseline="0" dirty="0" smtClean="0"/>
          </a:p>
          <a:p>
            <a:r>
              <a:rPr lang="en-GB" b="0" u="none" baseline="0" dirty="0" smtClean="0"/>
              <a:t>Like the FPS and NFPS schemes, the 2015 scheme has tiered contributions.  </a:t>
            </a:r>
          </a:p>
          <a:p>
            <a:endParaRPr lang="en-GB" b="0" u="none" baseline="0" dirty="0" smtClean="0"/>
          </a:p>
          <a:p>
            <a:r>
              <a:rPr lang="en-GB" b="0" u="none" baseline="0" dirty="0" smtClean="0"/>
              <a:t>The tiers are made up of 4 bands.</a:t>
            </a:r>
          </a:p>
          <a:p>
            <a:endParaRPr lang="en-GB" b="0" u="none" baseline="0" dirty="0" smtClean="0"/>
          </a:p>
          <a:p>
            <a:r>
              <a:rPr lang="en-GB" b="0" u="none" baseline="0" dirty="0" smtClean="0"/>
              <a:t>Retained firefighter contribution rates are based on a reference pay – i.e. put into the band that the </a:t>
            </a:r>
            <a:r>
              <a:rPr lang="en-GB" b="0" u="none" baseline="0" dirty="0" err="1" smtClean="0"/>
              <a:t>wholetime</a:t>
            </a:r>
            <a:r>
              <a:rPr lang="en-GB" b="0" u="none" baseline="0" dirty="0" smtClean="0"/>
              <a:t> equivalent would pay.</a:t>
            </a:r>
          </a:p>
          <a:p>
            <a:endParaRPr lang="en-GB" b="0" u="none" baseline="0" dirty="0" smtClean="0"/>
          </a:p>
          <a:p>
            <a:r>
              <a:rPr lang="en-GB" b="0" u="none" baseline="0" dirty="0" smtClean="0"/>
              <a:t>Part time employees will pay contribution rates based on what the full time equivalent would pay.</a:t>
            </a:r>
            <a:endParaRPr lang="en-GB" b="1" u="sng" dirty="0"/>
          </a:p>
        </p:txBody>
      </p:sp>
      <p:sp>
        <p:nvSpPr>
          <p:cNvPr id="4" name="Slide Number Placeholder 3"/>
          <p:cNvSpPr>
            <a:spLocks noGrp="1"/>
          </p:cNvSpPr>
          <p:nvPr>
            <p:ph type="sldNum" sz="quarter" idx="10"/>
          </p:nvPr>
        </p:nvSpPr>
        <p:spPr/>
        <p:txBody>
          <a:bodyPr/>
          <a:lstStyle/>
          <a:p>
            <a:fld id="{B98150FE-BE39-4935-BAA3-ACA562DE8691}" type="slidenum">
              <a:rPr lang="en-GB" smtClean="0"/>
              <a:t>18</a:t>
            </a:fld>
            <a:endParaRPr lang="en-GB"/>
          </a:p>
        </p:txBody>
      </p:sp>
    </p:spTree>
    <p:extLst>
      <p:ext uri="{BB962C8B-B14F-4D97-AF65-F5344CB8AC3E}">
        <p14:creationId xmlns:p14="http://schemas.microsoft.com/office/powerpoint/2010/main" val="40338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Contribution Rates</a:t>
            </a:r>
          </a:p>
          <a:p>
            <a:endParaRPr lang="en-GB" b="1" u="sng" dirty="0" smtClean="0"/>
          </a:p>
          <a:p>
            <a:r>
              <a:rPr lang="en-GB" b="0" u="none" dirty="0" smtClean="0"/>
              <a:t>Above</a:t>
            </a:r>
            <a:r>
              <a:rPr lang="en-GB" b="0" u="none" baseline="0" dirty="0" smtClean="0"/>
              <a:t> is a table showing the contribution rates for the three pension schemes.</a:t>
            </a:r>
          </a:p>
          <a:p>
            <a:endParaRPr lang="en-GB" b="0" u="none" baseline="0" dirty="0" smtClean="0"/>
          </a:p>
          <a:p>
            <a:r>
              <a:rPr lang="en-GB" b="0" u="none" baseline="0" dirty="0" smtClean="0"/>
              <a:t>An employee with pensionable pay of £29,000 will have a contribution rate of:</a:t>
            </a:r>
          </a:p>
          <a:p>
            <a:r>
              <a:rPr lang="en-GB" b="0" u="none" baseline="0" dirty="0" smtClean="0"/>
              <a:t>14.2% if they are in the FPS scheme.</a:t>
            </a:r>
          </a:p>
          <a:p>
            <a:r>
              <a:rPr lang="en-GB" b="0" u="none" baseline="0" dirty="0" smtClean="0"/>
              <a:t>10.4% if they are in the NFPS scheme, and</a:t>
            </a:r>
          </a:p>
          <a:p>
            <a:r>
              <a:rPr lang="en-GB" b="0" u="none" baseline="0" dirty="0" smtClean="0"/>
              <a:t>12.2% if they are in the 2015 scheme.</a:t>
            </a:r>
            <a:endParaRPr lang="en-GB" b="0" u="none" dirty="0"/>
          </a:p>
        </p:txBody>
      </p:sp>
      <p:sp>
        <p:nvSpPr>
          <p:cNvPr id="4" name="Slide Number Placeholder 3"/>
          <p:cNvSpPr>
            <a:spLocks noGrp="1"/>
          </p:cNvSpPr>
          <p:nvPr>
            <p:ph type="sldNum" sz="quarter" idx="10"/>
          </p:nvPr>
        </p:nvSpPr>
        <p:spPr/>
        <p:txBody>
          <a:bodyPr/>
          <a:lstStyle/>
          <a:p>
            <a:fld id="{B98150FE-BE39-4935-BAA3-ACA562DE8691}" type="slidenum">
              <a:rPr lang="en-GB" smtClean="0"/>
              <a:t>19</a:t>
            </a:fld>
            <a:endParaRPr lang="en-GB"/>
          </a:p>
        </p:txBody>
      </p:sp>
    </p:spTree>
    <p:extLst>
      <p:ext uri="{BB962C8B-B14F-4D97-AF65-F5344CB8AC3E}">
        <p14:creationId xmlns:p14="http://schemas.microsoft.com/office/powerpoint/2010/main" val="95808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solidFill>
                  <a:schemeClr val="tx1"/>
                </a:solidFill>
              </a:rPr>
              <a:t>Content</a:t>
            </a:r>
          </a:p>
          <a:p>
            <a:endParaRPr lang="en-GB" sz="1200" b="0" kern="1200" dirty="0" smtClean="0">
              <a:solidFill>
                <a:schemeClr val="tx1"/>
              </a:solidFill>
              <a:effectLst/>
              <a:latin typeface="+mn-lt"/>
              <a:ea typeface="+mn-ea"/>
              <a:cs typeface="+mn-cs"/>
            </a:endParaRPr>
          </a:p>
          <a:p>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The presentation</a:t>
            </a:r>
            <a:r>
              <a:rPr lang="en-GB" sz="1200" b="0" kern="1200" baseline="0" dirty="0" smtClean="0">
                <a:solidFill>
                  <a:schemeClr val="tx1"/>
                </a:solidFill>
                <a:effectLst/>
                <a:latin typeface="+mn-lt"/>
                <a:ea typeface="+mn-ea"/>
                <a:cs typeface="+mn-cs"/>
              </a:rPr>
              <a:t> has been broken into 5 sections,</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How you may be affected – do you have full protection, taper protection, or no protection</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2015 Scheme – this section looks at the scheme attributes, such as accrual rate, as well as how a CARE scheme works and the contribution rates of the different schemes.</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Further Protection – this section looks at the statutory protections available to all members.</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When can the Pension be accessed – this section looks at the choices and decisions for scheme members when they can access their pension.</a:t>
            </a:r>
          </a:p>
          <a:p>
            <a:endParaRPr lang="en-GB" sz="1200" b="0" kern="1200" baseline="0" dirty="0" smtClean="0">
              <a:solidFill>
                <a:schemeClr val="tx1"/>
              </a:solidFill>
              <a:effectLst/>
              <a:latin typeface="+mn-lt"/>
              <a:ea typeface="+mn-ea"/>
              <a:cs typeface="+mn-cs"/>
            </a:endParaRPr>
          </a:p>
          <a:p>
            <a:r>
              <a:rPr lang="en-GB" sz="1200" b="0" kern="1200" baseline="0" dirty="0" smtClean="0">
                <a:solidFill>
                  <a:schemeClr val="tx1"/>
                </a:solidFill>
                <a:effectLst/>
                <a:latin typeface="+mn-lt"/>
                <a:ea typeface="+mn-ea"/>
                <a:cs typeface="+mn-cs"/>
              </a:rPr>
              <a:t>Ill Health, Death Benefits, and Survivor Pension – this section looks at the Ill Heath provision within the 2015 scheme, the death benefits and the survivor pensions.</a:t>
            </a:r>
          </a:p>
          <a:p>
            <a:endParaRPr lang="en-GB" sz="1200" b="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A0E187-5034-CB49-A5A8-3CA048C02C0F}" type="slidenum">
              <a:rPr lang="en-US" smtClean="0"/>
              <a:t>2</a:t>
            </a:fld>
            <a:endParaRPr lang="en-US" dirty="0"/>
          </a:p>
        </p:txBody>
      </p:sp>
    </p:spTree>
    <p:extLst>
      <p:ext uri="{BB962C8B-B14F-4D97-AF65-F5344CB8AC3E}">
        <p14:creationId xmlns:p14="http://schemas.microsoft.com/office/powerpoint/2010/main" val="788243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solidFill>
                  <a:schemeClr val="tx1"/>
                </a:solidFill>
              </a:rPr>
              <a:t>Further</a:t>
            </a:r>
            <a:r>
              <a:rPr lang="en-GB" sz="1200" b="1" u="sng" baseline="0" dirty="0" smtClean="0">
                <a:solidFill>
                  <a:schemeClr val="tx1"/>
                </a:solidFill>
              </a:rPr>
              <a:t> Protections.</a:t>
            </a:r>
            <a:endParaRPr lang="en-GB" sz="1200" b="1" u="sng"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The following slides show the additional protections available to Taper and Non Protected scheme Members</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20</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Statutory</a:t>
            </a:r>
            <a:r>
              <a:rPr lang="en-GB" b="1" u="sng" baseline="0" dirty="0" smtClean="0"/>
              <a:t> Protections</a:t>
            </a:r>
          </a:p>
          <a:p>
            <a:endParaRPr lang="en-GB" b="1" u="sng" baseline="0" dirty="0" smtClean="0"/>
          </a:p>
          <a:p>
            <a:r>
              <a:rPr lang="en-GB" b="0" u="none" baseline="0" dirty="0" smtClean="0"/>
              <a:t>Any pension built up before 1 April 2015 is fully protected for all members.  Meaning that the pension entitlement a member has built up previously  in line with the original scheme.</a:t>
            </a:r>
          </a:p>
          <a:p>
            <a:endParaRPr lang="en-GB" b="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0" u="none" baseline="0" dirty="0" smtClean="0"/>
              <a:t>The pension built up in either FPS or NFPS will be final salary linked, meaning that the pension benefit is calculated on the pensionable pay the member is in receipt of on retirement, and not the members pensionable pay as of 31 March 2015. </a:t>
            </a:r>
            <a:endParaRPr lang="en-GB" b="0" u="none" dirty="0" smtClean="0"/>
          </a:p>
          <a:p>
            <a:endParaRPr lang="en-GB" b="0" u="none" baseline="0" dirty="0" smtClean="0"/>
          </a:p>
          <a:p>
            <a:r>
              <a:rPr lang="en-GB" b="0" u="none" baseline="0" dirty="0" smtClean="0"/>
              <a:t>For example, if a member has 10 years in the FPS as of 1 April 2015 as a Firefighter and then is promoted to a Watch Manager for the duration of their career.  The entitlement built up to the 1 April 2015 will be calculated at the Watch Manager rate.   </a:t>
            </a:r>
          </a:p>
          <a:p>
            <a:endParaRPr lang="en-GB" b="0" u="none" baseline="0" dirty="0" smtClean="0"/>
          </a:p>
        </p:txBody>
      </p:sp>
      <p:sp>
        <p:nvSpPr>
          <p:cNvPr id="4" name="Slide Number Placeholder 3"/>
          <p:cNvSpPr>
            <a:spLocks noGrp="1"/>
          </p:cNvSpPr>
          <p:nvPr>
            <p:ph type="sldNum" sz="quarter" idx="10"/>
          </p:nvPr>
        </p:nvSpPr>
        <p:spPr/>
        <p:txBody>
          <a:bodyPr/>
          <a:lstStyle/>
          <a:p>
            <a:fld id="{B98150FE-BE39-4935-BAA3-ACA562DE8691}" type="slidenum">
              <a:rPr lang="en-GB" smtClean="0"/>
              <a:t>21</a:t>
            </a:fld>
            <a:endParaRPr lang="en-GB"/>
          </a:p>
        </p:txBody>
      </p:sp>
    </p:spTree>
    <p:extLst>
      <p:ext uri="{BB962C8B-B14F-4D97-AF65-F5344CB8AC3E}">
        <p14:creationId xmlns:p14="http://schemas.microsoft.com/office/powerpoint/2010/main" val="1855668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smtClean="0">
                <a:solidFill>
                  <a:schemeClr val="tx1"/>
                </a:solidFill>
                <a:effectLst/>
                <a:latin typeface="+mn-lt"/>
                <a:ea typeface="+mn-ea"/>
                <a:cs typeface="+mn-cs"/>
              </a:rPr>
              <a:t>Double</a:t>
            </a:r>
            <a:r>
              <a:rPr lang="en-GB" sz="1200" b="1" u="sng" kern="1200" baseline="0" dirty="0" smtClean="0">
                <a:solidFill>
                  <a:schemeClr val="tx1"/>
                </a:solidFill>
                <a:effectLst/>
                <a:latin typeface="+mn-lt"/>
                <a:ea typeface="+mn-ea"/>
                <a:cs typeface="+mn-cs"/>
              </a:rPr>
              <a:t> Accrual Guarantee</a:t>
            </a:r>
            <a:endParaRPr lang="en-GB" sz="1200" b="1" u="sng"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Promised recognition for members expectation for double accrual for service accrued under the 1992 scheme </a:t>
            </a:r>
          </a:p>
          <a:p>
            <a:endParaRPr lang="en-GB" dirty="0" smtClean="0"/>
          </a:p>
          <a:p>
            <a:r>
              <a:rPr lang="en-GB" dirty="0" smtClean="0"/>
              <a:t>FPS Members</a:t>
            </a:r>
            <a:r>
              <a:rPr lang="en-GB" baseline="0" dirty="0" smtClean="0"/>
              <a:t> who would normally have received “double accrual” in their final 10 years of service will still have this benefit applied to their FPS membership.</a:t>
            </a:r>
          </a:p>
          <a:p>
            <a:endParaRPr lang="en-GB" baseline="0" dirty="0" smtClean="0"/>
          </a:p>
          <a:p>
            <a:r>
              <a:rPr lang="en-GB" baseline="0" dirty="0" smtClean="0"/>
              <a:t>This is calculated in reference to the table on the following slides.</a:t>
            </a:r>
            <a:endParaRPr lang="en-GB" dirty="0"/>
          </a:p>
          <a:p>
            <a:endParaRPr lang="en-GB" dirty="0"/>
          </a:p>
        </p:txBody>
      </p:sp>
      <p:sp>
        <p:nvSpPr>
          <p:cNvPr id="4" name="Slide Number Placeholder 3"/>
          <p:cNvSpPr>
            <a:spLocks noGrp="1"/>
          </p:cNvSpPr>
          <p:nvPr>
            <p:ph type="sldNum" sz="quarter" idx="10"/>
          </p:nvPr>
        </p:nvSpPr>
        <p:spPr/>
        <p:txBody>
          <a:bodyPr/>
          <a:lstStyle/>
          <a:p>
            <a:fld id="{02655B47-9334-4BDF-87DF-D27D95AFDA59}" type="slidenum">
              <a:rPr lang="en-GB" smtClean="0"/>
              <a:pPr/>
              <a:t>22</a:t>
            </a:fld>
            <a:endParaRPr lang="en-GB"/>
          </a:p>
        </p:txBody>
      </p:sp>
    </p:spTree>
    <p:extLst>
      <p:ext uri="{BB962C8B-B14F-4D97-AF65-F5344CB8AC3E}">
        <p14:creationId xmlns:p14="http://schemas.microsoft.com/office/powerpoint/2010/main" val="14587415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Double</a:t>
            </a:r>
            <a:r>
              <a:rPr lang="en-GB" b="1" u="sng" baseline="0" dirty="0" smtClean="0"/>
              <a:t> Accrual Guarantee</a:t>
            </a:r>
          </a:p>
          <a:p>
            <a:endParaRPr lang="en-GB" b="1" u="sng" baseline="0" dirty="0" smtClean="0"/>
          </a:p>
          <a:p>
            <a:r>
              <a:rPr lang="en-GB" b="0" u="none" baseline="0" dirty="0" smtClean="0"/>
              <a:t>The table above shows the accrual rate that would be applied to members with FPS membership who have been transferred to the 2015 scheme.</a:t>
            </a:r>
          </a:p>
          <a:p>
            <a:endParaRPr lang="en-GB" b="0" u="none" baseline="0" dirty="0" smtClean="0"/>
          </a:p>
          <a:p>
            <a:r>
              <a:rPr lang="en-GB" b="0" u="none" baseline="0" dirty="0" smtClean="0"/>
              <a:t>For example, a member has 10 years of service in the FPS scheme, but completes another 20 pensionable years in 2015 scheme of before retirement.</a:t>
            </a:r>
          </a:p>
          <a:p>
            <a:endParaRPr lang="en-GB" b="0" u="none" baseline="0" dirty="0" smtClean="0"/>
          </a:p>
          <a:p>
            <a:r>
              <a:rPr lang="en-GB" b="0" u="none" baseline="0" dirty="0" smtClean="0"/>
              <a:t>This member will see the FPS part of their pension benefit calculated on an accrual rate of 1/45</a:t>
            </a:r>
            <a:r>
              <a:rPr lang="en-GB" b="0" u="none" baseline="30000" dirty="0" smtClean="0"/>
              <a:t>th</a:t>
            </a:r>
            <a:r>
              <a:rPr lang="en-GB" b="0" u="none" baseline="0" dirty="0" smtClean="0"/>
              <a:t>.</a:t>
            </a:r>
          </a:p>
          <a:p>
            <a:endParaRPr lang="en-GB" b="0" u="none" baseline="0" dirty="0" smtClean="0"/>
          </a:p>
          <a:p>
            <a:r>
              <a:rPr lang="en-GB" b="0" u="none" baseline="0" dirty="0" smtClean="0"/>
              <a:t>For example, a member has 10 years of service in the FPS scheme, but complete another 18 years in 2015 scheme before retirement.</a:t>
            </a:r>
          </a:p>
          <a:p>
            <a:endParaRPr lang="en-GB" b="0" u="none" baseline="0" dirty="0" smtClean="0"/>
          </a:p>
          <a:p>
            <a:r>
              <a:rPr lang="en-GB" b="0" u="none" baseline="0" dirty="0" smtClean="0"/>
              <a:t>This member will see the FPS part of their pension benefit calculated on an accrual rate of 1/46.667th</a:t>
            </a:r>
            <a:endParaRPr lang="en-GB" b="0" u="none" dirty="0"/>
          </a:p>
        </p:txBody>
      </p:sp>
      <p:sp>
        <p:nvSpPr>
          <p:cNvPr id="4" name="Slide Number Placeholder 3"/>
          <p:cNvSpPr>
            <a:spLocks noGrp="1"/>
          </p:cNvSpPr>
          <p:nvPr>
            <p:ph type="sldNum" sz="quarter" idx="10"/>
          </p:nvPr>
        </p:nvSpPr>
        <p:spPr/>
        <p:txBody>
          <a:bodyPr/>
          <a:lstStyle/>
          <a:p>
            <a:fld id="{B98150FE-BE39-4935-BAA3-ACA562DE8691}" type="slidenum">
              <a:rPr lang="en-GB" smtClean="0"/>
              <a:t>23</a:t>
            </a:fld>
            <a:endParaRPr lang="en-GB"/>
          </a:p>
        </p:txBody>
      </p:sp>
    </p:spTree>
    <p:extLst>
      <p:ext uri="{BB962C8B-B14F-4D97-AF65-F5344CB8AC3E}">
        <p14:creationId xmlns:p14="http://schemas.microsoft.com/office/powerpoint/2010/main" val="28267368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b="1" u="sng" kern="1200" dirty="0" smtClean="0">
                <a:solidFill>
                  <a:schemeClr val="tx1"/>
                </a:solidFill>
                <a:latin typeface="+mn-lt"/>
                <a:ea typeface="+mn-ea"/>
                <a:cs typeface="+mn-cs"/>
              </a:rPr>
              <a:t>When Can the Pension be Accessed?</a:t>
            </a:r>
            <a:endParaRPr lang="en-GB" sz="1200" b="1" u="sng" dirty="0" smtClean="0">
              <a:solidFill>
                <a:schemeClr val="tx1"/>
              </a:solidFill>
            </a:endParaRPr>
          </a:p>
          <a:p>
            <a:endParaRPr lang="en-GB" sz="1200" b="0" dirty="0" smtClean="0">
              <a:solidFill>
                <a:schemeClr val="tx1"/>
              </a:solidFill>
            </a:endParaRPr>
          </a:p>
          <a:p>
            <a:r>
              <a:rPr lang="en-GB" sz="1200" b="0" dirty="0" smtClean="0">
                <a:solidFill>
                  <a:schemeClr val="tx1"/>
                </a:solidFill>
              </a:rPr>
              <a:t>The following slides show the different points at which a member can retire.</a:t>
            </a:r>
          </a:p>
          <a:p>
            <a:endParaRPr lang="en-GB" sz="1200" b="0" dirty="0" smtClean="0">
              <a:solidFill>
                <a:schemeClr val="tx1"/>
              </a:solidFill>
            </a:endParaRPr>
          </a:p>
          <a:p>
            <a:r>
              <a:rPr lang="en-GB" sz="1200" b="0" dirty="0" smtClean="0">
                <a:solidFill>
                  <a:schemeClr val="tx1"/>
                </a:solidFill>
              </a:rPr>
              <a:t>In addition to this, Retirement Decision Trees are also available on TWFRS intranet pages</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24</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When Can I retire</a:t>
            </a:r>
          </a:p>
          <a:p>
            <a:pPr marL="171450" indent="-171450">
              <a:buFont typeface="Arial" panose="020B0604020202020204" pitchFamily="34" charset="0"/>
              <a:buChar char="•"/>
            </a:pPr>
            <a:endParaRPr lang="en-GB"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dirty="0" smtClean="0">
                <a:solidFill>
                  <a:srgbClr val="002060"/>
                </a:solidFill>
              </a:rPr>
              <a:t>Normal Pension Age (NPA) – 60 (2015 scheme)</a:t>
            </a:r>
            <a:endParaRPr lang="en-GB"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If retiring</a:t>
            </a:r>
            <a:r>
              <a:rPr lang="en-GB" sz="1200" kern="1200" baseline="0" dirty="0" smtClean="0">
                <a:solidFill>
                  <a:schemeClr val="tx1"/>
                </a:solidFill>
                <a:effectLst/>
                <a:latin typeface="+mn-lt"/>
                <a:ea typeface="+mn-ea"/>
                <a:cs typeface="+mn-cs"/>
              </a:rPr>
              <a:t> before NPA the 2015 benefits will be reduced.</a:t>
            </a:r>
          </a:p>
          <a:p>
            <a:pPr marL="171450" indent="-171450">
              <a:buFont typeface="Arial" panose="020B0604020202020204" pitchFamily="34" charset="0"/>
              <a:buChar char="•"/>
            </a:pPr>
            <a:endParaRPr lang="en-GB"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dirty="0" smtClean="0">
                <a:solidFill>
                  <a:srgbClr val="002060"/>
                </a:solidFill>
              </a:rPr>
              <a:t>1992</a:t>
            </a:r>
            <a:r>
              <a:rPr lang="en-GB" sz="1200" baseline="0" dirty="0" smtClean="0">
                <a:solidFill>
                  <a:srgbClr val="002060"/>
                </a:solidFill>
              </a:rPr>
              <a:t> scheme – members who have accrued benefits within this scheme will retain their NPA (55 years of age or over 30 years of service) for the part of the pension that relates to the 1992 scheme.</a:t>
            </a:r>
          </a:p>
          <a:p>
            <a:pPr marL="171450" indent="-171450">
              <a:buFont typeface="Arial" panose="020B0604020202020204" pitchFamily="34" charset="0"/>
              <a:buChar char="•"/>
            </a:pPr>
            <a:endParaRPr lang="en-GB" sz="1200" dirty="0" smtClean="0">
              <a:solidFill>
                <a:srgbClr val="002060"/>
              </a:solidFill>
            </a:endParaRPr>
          </a:p>
          <a:p>
            <a:pPr marL="171450" indent="-171450">
              <a:buFont typeface="Arial" panose="020B0604020202020204" pitchFamily="34" charset="0"/>
              <a:buChar char="•"/>
            </a:pPr>
            <a:r>
              <a:rPr lang="en-GB" sz="1200" dirty="0" smtClean="0">
                <a:solidFill>
                  <a:srgbClr val="002060"/>
                </a:solidFill>
              </a:rPr>
              <a:t>2006 scheme – member </a:t>
            </a:r>
            <a:r>
              <a:rPr lang="en-GB" sz="1200" baseline="0" dirty="0" smtClean="0">
                <a:solidFill>
                  <a:srgbClr val="002060"/>
                </a:solidFill>
              </a:rPr>
              <a:t>will continue to have a pension age of 60.  </a:t>
            </a:r>
          </a:p>
          <a:p>
            <a:pPr marL="0" indent="0">
              <a:buFont typeface="Arial" panose="020B0604020202020204" pitchFamily="34" charset="0"/>
              <a:buNone/>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For example, a 1992 Scheme member could retire early at 55, take their 1992 benefits and elect to defer their 2015 benefits. The 2015 benefits would be deferred until the member’s State Pension Age (minimum of</a:t>
            </a:r>
            <a:r>
              <a:rPr lang="en-GB" sz="1200" kern="1200" baseline="0" dirty="0" smtClean="0">
                <a:solidFill>
                  <a:schemeClr val="tx1"/>
                </a:solidFill>
                <a:effectLst/>
                <a:latin typeface="+mn-lt"/>
                <a:ea typeface="+mn-ea"/>
                <a:cs typeface="+mn-cs"/>
              </a:rPr>
              <a:t> age 65),</a:t>
            </a:r>
            <a:r>
              <a:rPr lang="en-GB" sz="1200" kern="1200" dirty="0" smtClean="0">
                <a:solidFill>
                  <a:schemeClr val="tx1"/>
                </a:solidFill>
                <a:effectLst/>
                <a:latin typeface="+mn-lt"/>
                <a:ea typeface="+mn-ea"/>
                <a:cs typeface="+mn-cs"/>
              </a:rPr>
              <a:t> then paid without reduction. Or the member could</a:t>
            </a:r>
            <a:r>
              <a:rPr lang="en-GB" sz="1200" kern="1200" baseline="0" dirty="0" smtClean="0">
                <a:solidFill>
                  <a:schemeClr val="tx1"/>
                </a:solidFill>
                <a:effectLst/>
                <a:latin typeface="+mn-lt"/>
                <a:ea typeface="+mn-ea"/>
                <a:cs typeface="+mn-cs"/>
              </a:rPr>
              <a:t> take the 2015 benefits early, </a:t>
            </a:r>
            <a:r>
              <a:rPr lang="en-GB" sz="1200" kern="1200" dirty="0" smtClean="0">
                <a:solidFill>
                  <a:schemeClr val="tx1"/>
                </a:solidFill>
                <a:effectLst/>
                <a:latin typeface="+mn-lt"/>
                <a:ea typeface="+mn-ea"/>
                <a:cs typeface="+mn-cs"/>
              </a:rPr>
              <a:t>with reduction,</a:t>
            </a:r>
            <a:r>
              <a:rPr lang="en-GB" sz="1200" kern="1200" baseline="0" dirty="0" smtClean="0">
                <a:solidFill>
                  <a:schemeClr val="tx1"/>
                </a:solidFill>
                <a:effectLst/>
                <a:latin typeface="+mn-lt"/>
                <a:ea typeface="+mn-ea"/>
                <a:cs typeface="+mn-cs"/>
              </a:rPr>
              <a:t> please refer to the decision tree within the pension pages of the intranet.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25</a:t>
            </a:fld>
            <a:endParaRPr lang="en-GB"/>
          </a:p>
        </p:txBody>
      </p:sp>
    </p:spTree>
    <p:extLst>
      <p:ext uri="{BB962C8B-B14F-4D97-AF65-F5344CB8AC3E}">
        <p14:creationId xmlns:p14="http://schemas.microsoft.com/office/powerpoint/2010/main" val="14677248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Partial Retirement</a:t>
            </a:r>
            <a:endParaRPr lang="en-GB" b="1" u="sng" baseline="0" dirty="0" smtClean="0"/>
          </a:p>
          <a:p>
            <a:endParaRPr lang="en-GB" baseline="0" dirty="0" smtClean="0"/>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Member would need to complete the relevant form and agree effective date with the</a:t>
            </a:r>
            <a:r>
              <a:rPr lang="en-GB" sz="1200" kern="1200" baseline="0" dirty="0" smtClean="0">
                <a:solidFill>
                  <a:schemeClr val="tx1"/>
                </a:solidFill>
                <a:effectLst/>
                <a:latin typeface="+mn-lt"/>
                <a:ea typeface="+mn-ea"/>
                <a:cs typeface="+mn-cs"/>
              </a:rPr>
              <a:t> Service.</a:t>
            </a:r>
            <a:endParaRPr lang="en-GB"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Member can take their 2015 benefits, then continue to accrue more benefits.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Members cannot access their 1992 or 2006 benefits in this way, they can only</a:t>
            </a:r>
            <a:r>
              <a:rPr lang="en-GB" sz="1200" kern="1200" baseline="0" dirty="0" smtClean="0">
                <a:solidFill>
                  <a:schemeClr val="tx1"/>
                </a:solidFill>
                <a:effectLst/>
                <a:latin typeface="+mn-lt"/>
                <a:ea typeface="+mn-ea"/>
                <a:cs typeface="+mn-cs"/>
              </a:rPr>
              <a:t> access their</a:t>
            </a:r>
            <a:r>
              <a:rPr lang="en-GB" sz="1200" kern="1200" dirty="0" smtClean="0">
                <a:solidFill>
                  <a:schemeClr val="tx1"/>
                </a:solidFill>
                <a:effectLst/>
                <a:latin typeface="+mn-lt"/>
                <a:ea typeface="+mn-ea"/>
                <a:cs typeface="+mn-cs"/>
              </a:rPr>
              <a:t> CARE benefits.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If they have transferred from 1992/2006</a:t>
            </a:r>
            <a:r>
              <a:rPr lang="en-GB" sz="1200" kern="1200" baseline="0" dirty="0" smtClean="0">
                <a:solidFill>
                  <a:schemeClr val="tx1"/>
                </a:solidFill>
                <a:effectLst/>
                <a:latin typeface="+mn-lt"/>
                <a:ea typeface="+mn-ea"/>
                <a:cs typeface="+mn-cs"/>
              </a:rPr>
              <a:t> to 2015</a:t>
            </a:r>
            <a:r>
              <a:rPr lang="en-GB" sz="1200" kern="1200" dirty="0" smtClean="0">
                <a:solidFill>
                  <a:schemeClr val="tx1"/>
                </a:solidFill>
                <a:effectLst/>
                <a:latin typeface="+mn-lt"/>
                <a:ea typeface="+mn-ea"/>
                <a:cs typeface="+mn-cs"/>
              </a:rPr>
              <a:t> they cannot access the</a:t>
            </a:r>
            <a:r>
              <a:rPr lang="en-GB" sz="1200" kern="1200" baseline="0" dirty="0" smtClean="0">
                <a:solidFill>
                  <a:schemeClr val="tx1"/>
                </a:solidFill>
                <a:effectLst/>
                <a:latin typeface="+mn-lt"/>
                <a:ea typeface="+mn-ea"/>
                <a:cs typeface="+mn-cs"/>
              </a:rPr>
              <a:t> transferred in portion of their benefits before actual retirement.</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26</a:t>
            </a:fld>
            <a:endParaRPr lang="en-GB"/>
          </a:p>
        </p:txBody>
      </p:sp>
    </p:spTree>
    <p:extLst>
      <p:ext uri="{BB962C8B-B14F-4D97-AF65-F5344CB8AC3E}">
        <p14:creationId xmlns:p14="http://schemas.microsoft.com/office/powerpoint/2010/main" val="2149595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Deferred Benefits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a</a:t>
            </a:r>
            <a:r>
              <a:rPr lang="en-GB" sz="1200" kern="1200" baseline="0" dirty="0" smtClean="0">
                <a:solidFill>
                  <a:schemeClr val="tx1"/>
                </a:solidFill>
                <a:effectLst/>
                <a:latin typeface="+mn-lt"/>
                <a:ea typeface="+mn-ea"/>
                <a:cs typeface="+mn-cs"/>
              </a:rPr>
              <a:t> member leaves the 2015 pension scheme before they are due to retire the pension will become deferred and will be payable at the members State Pension Age.</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member</a:t>
            </a:r>
            <a:r>
              <a:rPr lang="en-GB" sz="1200" kern="1200" baseline="0" dirty="0" smtClean="0">
                <a:solidFill>
                  <a:schemeClr val="tx1"/>
                </a:solidFill>
                <a:effectLst/>
                <a:latin typeface="+mn-lt"/>
                <a:ea typeface="+mn-ea"/>
                <a:cs typeface="+mn-cs"/>
              </a:rPr>
              <a:t> could access the deferred pension from age 55 but this would be with reductions.</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655B47-9334-4BDF-87DF-D27D95AFDA59}" type="slidenum">
              <a:rPr lang="en-GB" smtClean="0"/>
              <a:pPr/>
              <a:t>27</a:t>
            </a:fld>
            <a:endParaRPr lang="en-GB"/>
          </a:p>
        </p:txBody>
      </p:sp>
    </p:spTree>
    <p:extLst>
      <p:ext uri="{BB962C8B-B14F-4D97-AF65-F5344CB8AC3E}">
        <p14:creationId xmlns:p14="http://schemas.microsoft.com/office/powerpoint/2010/main" val="28568053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800" b="1" u="sng" kern="1200" dirty="0" smtClean="0">
                <a:solidFill>
                  <a:schemeClr val="tx1"/>
                </a:solidFill>
                <a:latin typeface="+mn-lt"/>
                <a:ea typeface="+mn-ea"/>
                <a:cs typeface="+mn-cs"/>
              </a:rPr>
              <a:t>Ill Health Retirement and Death Benefits</a:t>
            </a:r>
            <a:endParaRPr lang="en-GB" sz="1200" b="1" u="sng" dirty="0" smtClean="0">
              <a:solidFill>
                <a:schemeClr val="tx1"/>
              </a:solidFill>
            </a:endParaRPr>
          </a:p>
          <a:p>
            <a:endParaRPr lang="en-GB" sz="1200" b="0" dirty="0" smtClean="0">
              <a:solidFill>
                <a:schemeClr val="tx1"/>
              </a:solidFill>
            </a:endParaRPr>
          </a:p>
          <a:p>
            <a:r>
              <a:rPr lang="en-GB" sz="1200" b="0" dirty="0" smtClean="0">
                <a:solidFill>
                  <a:schemeClr val="tx1"/>
                </a:solidFill>
              </a:rPr>
              <a:t>The following slides have been produced to show the provisions for:</a:t>
            </a:r>
          </a:p>
          <a:p>
            <a:pPr marL="171450" indent="-171450">
              <a:buFont typeface="Arial" panose="020B0604020202020204" pitchFamily="34" charset="0"/>
              <a:buChar char="•"/>
            </a:pPr>
            <a:r>
              <a:rPr lang="en-GB" sz="1200" b="0" dirty="0" smtClean="0">
                <a:solidFill>
                  <a:schemeClr val="tx1"/>
                </a:solidFill>
              </a:rPr>
              <a:t>Ill Health Retirements</a:t>
            </a:r>
          </a:p>
          <a:p>
            <a:pPr marL="171450" indent="-171450">
              <a:buFont typeface="Arial" panose="020B0604020202020204" pitchFamily="34" charset="0"/>
              <a:buChar char="•"/>
            </a:pPr>
            <a:r>
              <a:rPr lang="en-GB" sz="1200" b="0" dirty="0" smtClean="0">
                <a:solidFill>
                  <a:schemeClr val="tx1"/>
                </a:solidFill>
              </a:rPr>
              <a:t>Death Benefits</a:t>
            </a:r>
          </a:p>
          <a:p>
            <a:pPr marL="171450" indent="-171450">
              <a:buFont typeface="Arial" panose="020B0604020202020204" pitchFamily="34" charset="0"/>
              <a:buChar char="•"/>
            </a:pPr>
            <a:r>
              <a:rPr lang="en-GB" sz="1200" b="0" dirty="0" smtClean="0">
                <a:solidFill>
                  <a:schemeClr val="tx1"/>
                </a:solidFill>
              </a:rPr>
              <a:t>Survivor Pensions</a:t>
            </a:r>
          </a:p>
          <a:p>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28</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Ill Heath Retirement</a:t>
            </a:r>
            <a:r>
              <a:rPr lang="en-GB" b="1" baseline="0" dirty="0" smtClean="0"/>
              <a:t> Protection</a:t>
            </a:r>
          </a:p>
          <a:p>
            <a:endParaRPr lang="en-GB"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For example, a member with a taper date of 29</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December 2016, who retires due to ill health on 16</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August 2015, will retire under their existing scheme rules. </a:t>
            </a:r>
          </a:p>
          <a:p>
            <a:endParaRPr lang="en-GB" dirty="0"/>
          </a:p>
        </p:txBody>
      </p:sp>
      <p:sp>
        <p:nvSpPr>
          <p:cNvPr id="4" name="Slide Number Placeholder 3"/>
          <p:cNvSpPr>
            <a:spLocks noGrp="1"/>
          </p:cNvSpPr>
          <p:nvPr>
            <p:ph type="sldNum" sz="quarter" idx="10"/>
          </p:nvPr>
        </p:nvSpPr>
        <p:spPr/>
        <p:txBody>
          <a:bodyPr/>
          <a:lstStyle/>
          <a:p>
            <a:fld id="{02655B47-9334-4BDF-87DF-D27D95AFDA59}" type="slidenum">
              <a:rPr lang="en-GB" smtClean="0"/>
              <a:pPr/>
              <a:t>29</a:t>
            </a:fld>
            <a:endParaRPr lang="en-GB"/>
          </a:p>
        </p:txBody>
      </p:sp>
    </p:spTree>
    <p:extLst>
      <p:ext uri="{BB962C8B-B14F-4D97-AF65-F5344CB8AC3E}">
        <p14:creationId xmlns:p14="http://schemas.microsoft.com/office/powerpoint/2010/main" val="46907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dirty="0" smtClean="0">
                <a:solidFill>
                  <a:schemeClr val="tx1"/>
                </a:solidFill>
              </a:rPr>
              <a:t>How you May Be Affected</a:t>
            </a:r>
          </a:p>
          <a:p>
            <a:endParaRPr lang="en-GB" sz="1200" b="0" dirty="0" smtClean="0">
              <a:solidFill>
                <a:schemeClr val="tx1"/>
              </a:solidFill>
            </a:endParaRPr>
          </a:p>
          <a:p>
            <a:r>
              <a:rPr lang="en-GB" sz="1200" b="0" dirty="0" smtClean="0">
                <a:solidFill>
                  <a:schemeClr val="tx1"/>
                </a:solidFill>
              </a:rPr>
              <a:t>This section is designed to help members ascertain</a:t>
            </a:r>
            <a:r>
              <a:rPr lang="en-GB" sz="1200" b="0" baseline="0" dirty="0" smtClean="0">
                <a:solidFill>
                  <a:schemeClr val="tx1"/>
                </a:solidFill>
              </a:rPr>
              <a:t> what membership category they will fit into in relation to the protections available.</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3</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Ill Heath Retirement –</a:t>
            </a:r>
            <a:r>
              <a:rPr lang="en-GB" b="1" u="sng" baseline="0" dirty="0" smtClean="0"/>
              <a:t> Enhancement</a:t>
            </a:r>
            <a:r>
              <a:rPr lang="en-GB" b="1" baseline="0" dirty="0" smtClean="0"/>
              <a:t> </a:t>
            </a:r>
          </a:p>
          <a:p>
            <a:endParaRPr lang="en-GB" b="1" dirty="0" smtClean="0"/>
          </a:p>
          <a:p>
            <a:r>
              <a:rPr lang="en-GB" dirty="0" smtClean="0"/>
              <a:t>The</a:t>
            </a:r>
            <a:r>
              <a:rPr lang="en-GB" baseline="0" dirty="0" smtClean="0"/>
              <a:t> 2015 scheme has a two tier as detailed above.</a:t>
            </a:r>
            <a:endParaRPr lang="en-GB" dirty="0"/>
          </a:p>
        </p:txBody>
      </p:sp>
      <p:sp>
        <p:nvSpPr>
          <p:cNvPr id="4" name="Slide Number Placeholder 3"/>
          <p:cNvSpPr>
            <a:spLocks noGrp="1"/>
          </p:cNvSpPr>
          <p:nvPr>
            <p:ph type="sldNum" sz="quarter" idx="10"/>
          </p:nvPr>
        </p:nvSpPr>
        <p:spPr/>
        <p:txBody>
          <a:bodyPr/>
          <a:lstStyle/>
          <a:p>
            <a:fld id="{02655B47-9334-4BDF-87DF-D27D95AFDA59}" type="slidenum">
              <a:rPr lang="en-GB" smtClean="0"/>
              <a:pPr/>
              <a:t>30</a:t>
            </a:fld>
            <a:endParaRPr lang="en-GB"/>
          </a:p>
        </p:txBody>
      </p:sp>
    </p:spTree>
    <p:extLst>
      <p:ext uri="{BB962C8B-B14F-4D97-AF65-F5344CB8AC3E}">
        <p14:creationId xmlns:p14="http://schemas.microsoft.com/office/powerpoint/2010/main" val="4690773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400" b="1" u="sng" dirty="0" smtClean="0">
                <a:solidFill>
                  <a:srgbClr val="002060"/>
                </a:solidFill>
              </a:rPr>
              <a:t>Ill Heath Retirement - Other</a:t>
            </a:r>
          </a:p>
          <a:p>
            <a:endParaRPr lang="en-GB" sz="2400" dirty="0" smtClean="0">
              <a:solidFill>
                <a:srgbClr val="002060"/>
              </a:solidFill>
            </a:endParaRPr>
          </a:p>
          <a:p>
            <a:r>
              <a:rPr lang="en-GB" dirty="0" smtClean="0"/>
              <a:t>The</a:t>
            </a:r>
            <a:r>
              <a:rPr lang="en-GB" baseline="0" dirty="0" smtClean="0"/>
              <a:t> above shows how accrued benefits in previous schemes will be taken into account when calculating ill health retirement.</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31</a:t>
            </a:fld>
            <a:endParaRPr lang="en-GB"/>
          </a:p>
        </p:txBody>
      </p:sp>
    </p:spTree>
    <p:extLst>
      <p:ext uri="{BB962C8B-B14F-4D97-AF65-F5344CB8AC3E}">
        <p14:creationId xmlns:p14="http://schemas.microsoft.com/office/powerpoint/2010/main" val="40996758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Death</a:t>
            </a:r>
            <a:r>
              <a:rPr lang="en-GB" b="1" u="sng" baseline="0" dirty="0" smtClean="0"/>
              <a:t> Benefit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Death in Service lump sum is</a:t>
            </a:r>
            <a:r>
              <a:rPr lang="en-GB" sz="1200" kern="1200" baseline="0" dirty="0" smtClean="0">
                <a:solidFill>
                  <a:schemeClr val="tx1"/>
                </a:solidFill>
                <a:effectLst/>
                <a:latin typeface="+mn-lt"/>
                <a:ea typeface="+mn-ea"/>
                <a:cs typeface="+mn-cs"/>
              </a:rPr>
              <a:t> calculates as 3 x Final Salary.</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Death after retirement – 5 years x pension, less pension already paid</a:t>
            </a:r>
          </a:p>
          <a:p>
            <a:endParaRPr lang="en-GB" b="1" dirty="0" smtClean="0"/>
          </a:p>
        </p:txBody>
      </p:sp>
      <p:sp>
        <p:nvSpPr>
          <p:cNvPr id="4" name="Slide Number Placeholder 3"/>
          <p:cNvSpPr>
            <a:spLocks noGrp="1"/>
          </p:cNvSpPr>
          <p:nvPr>
            <p:ph type="sldNum" sz="quarter" idx="10"/>
          </p:nvPr>
        </p:nvSpPr>
        <p:spPr/>
        <p:txBody>
          <a:bodyPr/>
          <a:lstStyle/>
          <a:p>
            <a:fld id="{02655B47-9334-4BDF-87DF-D27D95AFDA59}" type="slidenum">
              <a:rPr lang="en-GB" smtClean="0"/>
              <a:pPr/>
              <a:t>32</a:t>
            </a:fld>
            <a:endParaRPr lang="en-GB"/>
          </a:p>
        </p:txBody>
      </p:sp>
    </p:spTree>
    <p:extLst>
      <p:ext uri="{BB962C8B-B14F-4D97-AF65-F5344CB8AC3E}">
        <p14:creationId xmlns:p14="http://schemas.microsoft.com/office/powerpoint/2010/main" val="36305280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51" y="4714355"/>
            <a:ext cx="5438775" cy="4809536"/>
          </a:xfrm>
        </p:spPr>
        <p:txBody>
          <a:bodyPr/>
          <a:lstStyle/>
          <a:p>
            <a:r>
              <a:rPr lang="en-GB" sz="1000" b="1" dirty="0" smtClean="0"/>
              <a:t>Pensions</a:t>
            </a:r>
            <a:r>
              <a:rPr lang="en-GB" sz="1000" b="1" baseline="0" dirty="0" smtClean="0"/>
              <a:t> For Survivors.</a:t>
            </a:r>
            <a:endParaRPr lang="en-GB" sz="1000" b="1" dirty="0" smtClean="0"/>
          </a:p>
          <a:p>
            <a:r>
              <a:rPr lang="en-GB" sz="1200" kern="1200" dirty="0" smtClean="0">
                <a:solidFill>
                  <a:schemeClr val="tx1"/>
                </a:solidFill>
                <a:effectLst/>
                <a:latin typeface="+mn-lt"/>
                <a:ea typeface="+mn-ea"/>
                <a:cs typeface="+mn-cs"/>
              </a:rPr>
              <a:t>Spouse includes same sex marriage partner</a:t>
            </a:r>
            <a:r>
              <a:rPr lang="en-GB" sz="1200" kern="1200" baseline="0" dirty="0" smtClean="0">
                <a:solidFill>
                  <a:schemeClr val="tx1"/>
                </a:solidFill>
                <a:effectLst/>
                <a:latin typeface="+mn-lt"/>
                <a:ea typeface="+mn-ea"/>
                <a:cs typeface="+mn-cs"/>
              </a:rPr>
              <a:t> and c</a:t>
            </a:r>
            <a:r>
              <a:rPr lang="en-GB" sz="1200" kern="1200" dirty="0" smtClean="0">
                <a:solidFill>
                  <a:schemeClr val="tx1"/>
                </a:solidFill>
                <a:effectLst/>
                <a:latin typeface="+mn-lt"/>
                <a:ea typeface="+mn-ea"/>
                <a:cs typeface="+mn-cs"/>
              </a:rPr>
              <a:t>ohabiting partner. </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Conditions, assessed at time of death:</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Free to marry</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Financially inter dependant</a:t>
            </a:r>
          </a:p>
          <a:p>
            <a:pPr marL="171450" lvl="0" indent="-171450">
              <a:buFont typeface="Arial" panose="020B0604020202020204" pitchFamily="34" charset="0"/>
              <a:buChar char="•"/>
            </a:pPr>
            <a:r>
              <a:rPr lang="en-GB" sz="1200" b="0" kern="1200" dirty="0" smtClean="0">
                <a:solidFill>
                  <a:schemeClr val="tx1"/>
                </a:solidFill>
                <a:effectLst/>
                <a:latin typeface="+mn-lt"/>
                <a:ea typeface="+mn-ea"/>
                <a:cs typeface="+mn-cs"/>
              </a:rPr>
              <a:t>Long term relationship</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Spouses pension</a:t>
            </a: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Death of Active – ½ higher tier ill health pension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Death of Deferred – ½ deferred pension</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Death of Pensioner – ½ pension in payment at date of death plus Pensions Increase, ignore any reductions.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Also included in </a:t>
            </a:r>
            <a:r>
              <a:rPr lang="en-GB" sz="1200" kern="1200" dirty="0" err="1" smtClean="0">
                <a:solidFill>
                  <a:schemeClr val="tx1"/>
                </a:solidFill>
                <a:effectLst/>
                <a:latin typeface="+mn-lt"/>
                <a:ea typeface="+mn-ea"/>
                <a:cs typeface="+mn-cs"/>
              </a:rPr>
              <a:t>Regs</a:t>
            </a:r>
            <a:r>
              <a:rPr lang="en-GB" sz="1200" kern="1200" dirty="0" smtClean="0">
                <a:solidFill>
                  <a:schemeClr val="tx1"/>
                </a:solidFill>
                <a:effectLst/>
                <a:latin typeface="+mn-lt"/>
                <a:ea typeface="+mn-ea"/>
                <a:cs typeface="+mn-cs"/>
              </a:rPr>
              <a:t> 13 week bereavement pension – as per 1992,</a:t>
            </a:r>
            <a:r>
              <a:rPr lang="en-GB" sz="1200" kern="1200" baseline="0" dirty="0" smtClean="0">
                <a:solidFill>
                  <a:schemeClr val="tx1"/>
                </a:solidFill>
                <a:effectLst/>
                <a:latin typeface="+mn-lt"/>
                <a:ea typeface="+mn-ea"/>
                <a:cs typeface="+mn-cs"/>
              </a:rPr>
              <a:t> payment temporarily</a:t>
            </a:r>
            <a:r>
              <a:rPr lang="en-GB" sz="1200" kern="1200" dirty="0" smtClean="0">
                <a:solidFill>
                  <a:schemeClr val="tx1"/>
                </a:solidFill>
                <a:effectLst/>
                <a:latin typeface="+mn-lt"/>
                <a:ea typeface="+mn-ea"/>
                <a:cs typeface="+mn-cs"/>
              </a:rPr>
              <a:t> increased so that it is equal to members pay/APP at date of death, or pension if pensioner, etc.</a:t>
            </a:r>
          </a:p>
          <a:p>
            <a:endParaRPr lang="en-GB" sz="1000" b="1" dirty="0" smtClean="0"/>
          </a:p>
          <a:p>
            <a:r>
              <a:rPr lang="en-GB" sz="1000" b="1" dirty="0" smtClean="0"/>
              <a:t>Wide</a:t>
            </a:r>
            <a:r>
              <a:rPr lang="en-GB" sz="1000" b="1" baseline="0" dirty="0" smtClean="0"/>
              <a:t> Age Disparity </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0" baseline="0" dirty="0" smtClean="0"/>
              <a:t>If spouse more than 12 years younger pension reduced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tx1"/>
                </a:solidFill>
                <a:effectLst/>
                <a:latin typeface="+mn-lt"/>
                <a:ea typeface="+mn-ea"/>
                <a:cs typeface="+mn-cs"/>
              </a:rPr>
              <a:t>Eligible child</a:t>
            </a:r>
          </a:p>
          <a:p>
            <a:r>
              <a:rPr lang="en-GB" sz="1000" dirty="0" smtClean="0">
                <a:effectLst/>
              </a:rPr>
              <a:t>“eligible child", in relation to a deceased member, means—</a:t>
            </a:r>
          </a:p>
          <a:p>
            <a:pPr marL="228600" indent="-228600">
              <a:buAutoNum type="alphaLcParenBoth"/>
            </a:pPr>
            <a:r>
              <a:rPr lang="en-GB" sz="1000" dirty="0" smtClean="0"/>
              <a:t>a natural or adopted child of a member who meets any of conditions A to C and who was born before, on, or in the case of a natural child, within 12 months of the member’s death; or </a:t>
            </a:r>
          </a:p>
          <a:p>
            <a:pPr marL="228600" indent="-228600">
              <a:buAutoNum type="alphaLcParenBoth"/>
            </a:pPr>
            <a:r>
              <a:rPr lang="en-GB" sz="1000" dirty="0" smtClean="0"/>
              <a:t>a step-child or child accepted by the deceased as a member of the family (excluding a child sponsored by the member through a registered charity) who— </a:t>
            </a:r>
            <a:r>
              <a:rPr lang="en-GB" sz="1000" dirty="0" smtClean="0">
                <a:effectLst/>
              </a:rPr>
              <a:t>(</a:t>
            </a:r>
            <a:r>
              <a:rPr lang="en-GB" sz="1000" dirty="0" err="1" smtClean="0">
                <a:effectLst/>
              </a:rPr>
              <a:t>i</a:t>
            </a:r>
            <a:r>
              <a:rPr lang="en-GB" sz="1000" dirty="0" smtClean="0">
                <a:effectLst/>
              </a:rPr>
              <a:t>)</a:t>
            </a:r>
            <a:r>
              <a:rPr lang="en-GB" sz="1000" dirty="0" smtClean="0"/>
              <a:t> meets any of conditions A to C; and </a:t>
            </a:r>
            <a:r>
              <a:rPr lang="en-GB" sz="1000" dirty="0" smtClean="0">
                <a:effectLst/>
              </a:rPr>
              <a:t>(ii)</a:t>
            </a:r>
            <a:r>
              <a:rPr lang="en-GB" sz="1000" dirty="0" smtClean="0"/>
              <a:t> was dependent on the member at the date of death. </a:t>
            </a:r>
            <a:r>
              <a:rPr lang="en-GB" sz="1000" dirty="0" smtClean="0">
                <a:effectLst/>
              </a:rPr>
              <a:t> </a:t>
            </a:r>
            <a:r>
              <a:rPr lang="en-GB" sz="1000" dirty="0" smtClean="0"/>
              <a:t> </a:t>
            </a:r>
          </a:p>
          <a:p>
            <a:pPr marL="228600" indent="-228600">
              <a:buAutoNum type="alphaLcParenBoth"/>
            </a:pPr>
            <a:endParaRPr lang="en-GB" sz="1000" dirty="0" smtClean="0">
              <a:effectLst/>
            </a:endParaRPr>
          </a:p>
          <a:p>
            <a:pPr marL="0" indent="0">
              <a:buNone/>
            </a:pPr>
            <a:r>
              <a:rPr lang="en-GB" sz="1000" dirty="0" smtClean="0">
                <a:effectLst/>
              </a:rPr>
              <a:t>Condition A is that the person is aged under 18.</a:t>
            </a:r>
          </a:p>
          <a:p>
            <a:endParaRPr lang="en-GB" sz="1000" dirty="0" smtClean="0">
              <a:effectLst/>
            </a:endParaRPr>
          </a:p>
          <a:p>
            <a:r>
              <a:rPr lang="en-GB" sz="1000" dirty="0" smtClean="0">
                <a:effectLst/>
              </a:rPr>
              <a:t>Condition B is that the person is in full-time education or vocational training and has not reached the age of 23 (but an administering authority may continue to treat a person as fulfilling Condition B notwithstanding any break in a course of education or vocational training, although the person does not fulfil Condition B during such a break).</a:t>
            </a:r>
          </a:p>
          <a:p>
            <a:endParaRPr lang="en-GB" sz="1000" dirty="0" smtClean="0">
              <a:effectLst/>
            </a:endParaRPr>
          </a:p>
          <a:p>
            <a:r>
              <a:rPr lang="en-GB" sz="1000" dirty="0" smtClean="0">
                <a:effectLst/>
              </a:rPr>
              <a:t>Condition C is that the person is unable to engage in gainful employment because of physical or mental impairment and either—</a:t>
            </a:r>
          </a:p>
          <a:p>
            <a:pPr marL="285750" indent="-285750">
              <a:buAutoNum type="romanLcParenBoth"/>
            </a:pPr>
            <a:r>
              <a:rPr lang="en-GB" sz="1000" dirty="0" smtClean="0"/>
              <a:t>has not reached the age of 23; or </a:t>
            </a:r>
          </a:p>
          <a:p>
            <a:pPr marL="285750" indent="-285750">
              <a:buAutoNum type="romanLcParenBoth"/>
            </a:pPr>
            <a:r>
              <a:rPr lang="en-GB" sz="1000" dirty="0" smtClean="0">
                <a:effectLst/>
              </a:rPr>
              <a:t>(ii)</a:t>
            </a:r>
            <a:r>
              <a:rPr lang="en-GB" sz="1000" dirty="0" smtClean="0"/>
              <a:t> the impairment is in the opinion of an IRMP likely to be permanent and the person was dependent on the member at the date of the member’s death because of that physical or mental impairment</a:t>
            </a:r>
            <a:endParaRPr lang="en-GB" sz="1000" b="0" dirty="0"/>
          </a:p>
        </p:txBody>
      </p:sp>
      <p:sp>
        <p:nvSpPr>
          <p:cNvPr id="4" name="Slide Number Placeholder 3"/>
          <p:cNvSpPr>
            <a:spLocks noGrp="1"/>
          </p:cNvSpPr>
          <p:nvPr>
            <p:ph type="sldNum" sz="quarter" idx="10"/>
          </p:nvPr>
        </p:nvSpPr>
        <p:spPr/>
        <p:txBody>
          <a:bodyPr/>
          <a:lstStyle/>
          <a:p>
            <a:fld id="{02655B47-9334-4BDF-87DF-D27D95AFDA59}" type="slidenum">
              <a:rPr lang="en-GB" smtClean="0"/>
              <a:pPr/>
              <a:t>33</a:t>
            </a:fld>
            <a:endParaRPr lang="en-GB"/>
          </a:p>
        </p:txBody>
      </p:sp>
    </p:spTree>
    <p:extLst>
      <p:ext uri="{BB962C8B-B14F-4D97-AF65-F5344CB8AC3E}">
        <p14:creationId xmlns:p14="http://schemas.microsoft.com/office/powerpoint/2010/main" val="16440033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Transfer</a:t>
            </a:r>
            <a:r>
              <a:rPr lang="en-GB" b="1" baseline="0" dirty="0" smtClean="0"/>
              <a:t> to Money Purchase</a:t>
            </a:r>
            <a:endParaRPr lang="en-GB" b="1" dirty="0" smtClean="0"/>
          </a:p>
          <a:p>
            <a:endParaRPr lang="en-GB" dirty="0"/>
          </a:p>
          <a:p>
            <a:r>
              <a:rPr lang="en-GB" b="0" dirty="0" smtClean="0"/>
              <a:t>Transfers into defined contribution schemes including overseas schemes will no longer be allowed from 6</a:t>
            </a:r>
            <a:r>
              <a:rPr lang="en-GB" b="0" baseline="30000" dirty="0" smtClean="0"/>
              <a:t>th</a:t>
            </a:r>
            <a:r>
              <a:rPr lang="en-GB" b="0" dirty="0" smtClean="0"/>
              <a:t> April 2015.</a:t>
            </a:r>
          </a:p>
          <a:p>
            <a:endParaRPr lang="en-GB" b="0" dirty="0"/>
          </a:p>
        </p:txBody>
      </p:sp>
      <p:sp>
        <p:nvSpPr>
          <p:cNvPr id="4" name="Slide Number Placeholder 3"/>
          <p:cNvSpPr>
            <a:spLocks noGrp="1"/>
          </p:cNvSpPr>
          <p:nvPr>
            <p:ph type="sldNum" sz="quarter" idx="10"/>
          </p:nvPr>
        </p:nvSpPr>
        <p:spPr/>
        <p:txBody>
          <a:bodyPr/>
          <a:lstStyle/>
          <a:p>
            <a:fld id="{B98150FE-BE39-4935-BAA3-ACA562DE8691}" type="slidenum">
              <a:rPr lang="en-GB" smtClean="0"/>
              <a:t>34</a:t>
            </a:fld>
            <a:endParaRPr lang="en-GB"/>
          </a:p>
        </p:txBody>
      </p:sp>
    </p:spTree>
    <p:extLst>
      <p:ext uri="{BB962C8B-B14F-4D97-AF65-F5344CB8AC3E}">
        <p14:creationId xmlns:p14="http://schemas.microsoft.com/office/powerpoint/2010/main" val="954959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10"/>
          </p:nvPr>
        </p:nvSpPr>
        <p:spPr/>
        <p:txBody>
          <a:bodyPr/>
          <a:lstStyle/>
          <a:p>
            <a:fld id="{B98150FE-BE39-4935-BAA3-ACA562DE8691}" type="slidenum">
              <a:rPr lang="en-GB" smtClean="0"/>
              <a:t>35</a:t>
            </a:fld>
            <a:endParaRPr lang="en-GB"/>
          </a:p>
        </p:txBody>
      </p:sp>
    </p:spTree>
    <p:extLst>
      <p:ext uri="{BB962C8B-B14F-4D97-AF65-F5344CB8AC3E}">
        <p14:creationId xmlns:p14="http://schemas.microsoft.com/office/powerpoint/2010/main" val="368602707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If</a:t>
            </a:r>
            <a:r>
              <a:rPr lang="en-GB" b="0" baseline="0" dirty="0" smtClean="0"/>
              <a:t> you have any queries or questions please refer to the pension intranet pages FAQ section or contact the Pension Administrator at pensions@sunderland.gov.uk</a:t>
            </a:r>
            <a:endParaRPr lang="en-GB" b="0" dirty="0"/>
          </a:p>
        </p:txBody>
      </p:sp>
      <p:sp>
        <p:nvSpPr>
          <p:cNvPr id="4" name="Slide Number Placeholder 3"/>
          <p:cNvSpPr>
            <a:spLocks noGrp="1"/>
          </p:cNvSpPr>
          <p:nvPr>
            <p:ph type="sldNum" sz="quarter" idx="10"/>
          </p:nvPr>
        </p:nvSpPr>
        <p:spPr/>
        <p:txBody>
          <a:bodyPr/>
          <a:lstStyle/>
          <a:p>
            <a:fld id="{02655B47-9334-4BDF-87DF-D27D95AFDA59}" type="slidenum">
              <a:rPr lang="en-GB" smtClean="0"/>
              <a:pPr/>
              <a:t>36</a:t>
            </a:fld>
            <a:endParaRPr lang="en-GB"/>
          </a:p>
        </p:txBody>
      </p:sp>
    </p:spTree>
    <p:extLst>
      <p:ext uri="{BB962C8B-B14F-4D97-AF65-F5344CB8AC3E}">
        <p14:creationId xmlns:p14="http://schemas.microsoft.com/office/powerpoint/2010/main" val="172818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baseline="0" dirty="0" smtClean="0"/>
              <a:t>Membership Categories</a:t>
            </a:r>
          </a:p>
          <a:p>
            <a:endParaRPr lang="en-GB" baseline="0" dirty="0" smtClean="0"/>
          </a:p>
          <a:p>
            <a:r>
              <a:rPr lang="en-GB" baseline="0" dirty="0" smtClean="0"/>
              <a:t>There are the three membership categories, Fully Protected, Tapered, and No Protection.</a:t>
            </a:r>
          </a:p>
          <a:p>
            <a:endParaRPr lang="en-GB" baseline="0" dirty="0" smtClean="0"/>
          </a:p>
          <a:p>
            <a:r>
              <a:rPr lang="en-GB" baseline="0" dirty="0" smtClean="0"/>
              <a:t>The category a member will be placed in will be in reference to their pension scheme and date of birth.  The following slides will demonstrate this in more detail.</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4</a:t>
            </a:fld>
            <a:endParaRPr lang="en-GB"/>
          </a:p>
        </p:txBody>
      </p:sp>
    </p:spTree>
    <p:extLst>
      <p:ext uri="{BB962C8B-B14F-4D97-AF65-F5344CB8AC3E}">
        <p14:creationId xmlns:p14="http://schemas.microsoft.com/office/powerpoint/2010/main" val="657915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Fully Protected</a:t>
            </a:r>
          </a:p>
          <a:p>
            <a:endParaRPr lang="en-GB" b="0" dirty="0" smtClean="0"/>
          </a:p>
          <a:p>
            <a:r>
              <a:rPr lang="en-GB" b="0" dirty="0" smtClean="0"/>
              <a:t>If</a:t>
            </a:r>
            <a:r>
              <a:rPr lang="en-GB" b="0" baseline="0" dirty="0" smtClean="0"/>
              <a:t> a member was less than 10 years from Normal Pension Age ( 55 for FPS and 60 for NFPS) as at 1 April 2012 then they will see no change due to the current pension reforms.</a:t>
            </a:r>
          </a:p>
          <a:p>
            <a:endParaRPr lang="en-GB" b="0" baseline="0" dirty="0" smtClean="0"/>
          </a:p>
          <a:p>
            <a:r>
              <a:rPr lang="en-GB" b="0" baseline="0" dirty="0" smtClean="0"/>
              <a:t>Therefore, if a member of the FPS was age 45 or over as at 1</a:t>
            </a:r>
            <a:r>
              <a:rPr lang="en-GB" b="0" baseline="30000" dirty="0" smtClean="0"/>
              <a:t>st</a:t>
            </a:r>
            <a:r>
              <a:rPr lang="en-GB" b="0" baseline="0" dirty="0" smtClean="0"/>
              <a:t> April 2012 they will remain in the FPS scheme until they retire or leave the scheme.</a:t>
            </a:r>
          </a:p>
          <a:p>
            <a:r>
              <a:rPr lang="en-GB" b="0" baseline="0" dirty="0" smtClean="0"/>
              <a:t>If a member of the NFPS scheme was 50 or over as at 1</a:t>
            </a:r>
            <a:r>
              <a:rPr lang="en-GB" b="0" baseline="30000" dirty="0" smtClean="0"/>
              <a:t>st</a:t>
            </a:r>
            <a:r>
              <a:rPr lang="en-GB" b="0" baseline="0" dirty="0" smtClean="0"/>
              <a:t> April 2012 they will remain in the NFPS scheme until they retire or leave the scheme.</a:t>
            </a:r>
            <a:endParaRPr lang="en-GB" b="0" dirty="0"/>
          </a:p>
        </p:txBody>
      </p:sp>
      <p:sp>
        <p:nvSpPr>
          <p:cNvPr id="4" name="Slide Number Placeholder 3"/>
          <p:cNvSpPr>
            <a:spLocks noGrp="1"/>
          </p:cNvSpPr>
          <p:nvPr>
            <p:ph type="sldNum" sz="quarter" idx="10"/>
          </p:nvPr>
        </p:nvSpPr>
        <p:spPr/>
        <p:txBody>
          <a:bodyPr/>
          <a:lstStyle/>
          <a:p>
            <a:fld id="{B98150FE-BE39-4935-BAA3-ACA562DE8691}" type="slidenum">
              <a:rPr lang="en-GB" smtClean="0"/>
              <a:t>5</a:t>
            </a:fld>
            <a:endParaRPr lang="en-GB"/>
          </a:p>
        </p:txBody>
      </p:sp>
    </p:spTree>
    <p:extLst>
      <p:ext uri="{BB962C8B-B14F-4D97-AF65-F5344CB8AC3E}">
        <p14:creationId xmlns:p14="http://schemas.microsoft.com/office/powerpoint/2010/main" val="3006591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sng" kern="1200" dirty="0" smtClean="0">
                <a:solidFill>
                  <a:schemeClr val="tx1"/>
                </a:solidFill>
                <a:effectLst/>
                <a:latin typeface="+mn-lt"/>
                <a:ea typeface="+mn-ea"/>
                <a:cs typeface="+mn-cs"/>
              </a:rPr>
              <a:t>Tapered</a:t>
            </a:r>
            <a:r>
              <a:rPr lang="en-GB" sz="1200" b="1" u="sng" kern="1200" baseline="0" dirty="0" smtClean="0">
                <a:solidFill>
                  <a:schemeClr val="tx1"/>
                </a:solidFill>
                <a:effectLst/>
                <a:latin typeface="+mn-lt"/>
                <a:ea typeface="+mn-ea"/>
                <a:cs typeface="+mn-cs"/>
              </a:rPr>
              <a:t> Protection</a:t>
            </a:r>
            <a:endParaRPr lang="en-GB" sz="1200" b="1" u="sng"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Members who were 10 to 14 years from Normal Pension</a:t>
            </a:r>
            <a:r>
              <a:rPr lang="en-GB" sz="1200" kern="1200" baseline="0" dirty="0" smtClean="0">
                <a:solidFill>
                  <a:schemeClr val="tx1"/>
                </a:solidFill>
                <a:effectLst/>
                <a:latin typeface="+mn-lt"/>
                <a:ea typeface="+mn-ea"/>
                <a:cs typeface="+mn-cs"/>
              </a:rPr>
              <a:t> Age as at 1 April 2012 will receive taper protection.</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This means these members will not transfer to the 2015 scheme as of 1 April 2015 but will do once their taper protection comes to an end.</a:t>
            </a:r>
          </a:p>
          <a:p>
            <a:endParaRPr lang="en-GB" sz="1200" kern="1200" baseline="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On average, for every month of age over the 10 years, member</a:t>
            </a:r>
            <a:r>
              <a:rPr lang="en-GB" sz="1200" kern="1200" baseline="0" dirty="0" smtClean="0">
                <a:solidFill>
                  <a:schemeClr val="tx1"/>
                </a:solidFill>
                <a:effectLst/>
                <a:latin typeface="+mn-lt"/>
                <a:ea typeface="+mn-ea"/>
                <a:cs typeface="+mn-cs"/>
              </a:rPr>
              <a:t> will</a:t>
            </a:r>
            <a:r>
              <a:rPr lang="en-GB" sz="1200" kern="1200" dirty="0" smtClean="0">
                <a:solidFill>
                  <a:schemeClr val="tx1"/>
                </a:solidFill>
                <a:effectLst/>
                <a:latin typeface="+mn-lt"/>
                <a:ea typeface="+mn-ea"/>
                <a:cs typeface="+mn-cs"/>
              </a:rPr>
              <a:t> gain about 53 days of protection. </a:t>
            </a:r>
          </a:p>
          <a:p>
            <a:pPr marL="0" indent="0">
              <a:buFont typeface="Arial" panose="020B0604020202020204" pitchFamily="34" charset="0"/>
              <a:buNone/>
            </a:pPr>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r>
              <a:rPr lang="en-GB" sz="1200" kern="1200" dirty="0" smtClean="0">
                <a:solidFill>
                  <a:schemeClr val="tx1"/>
                </a:solidFill>
                <a:effectLst/>
                <a:latin typeface="+mn-lt"/>
                <a:ea typeface="+mn-ea"/>
                <a:cs typeface="+mn-cs"/>
              </a:rPr>
              <a:t>At the end of the member’s protected period they will be transferred to the 2015 scheme.</a:t>
            </a:r>
          </a:p>
          <a:p>
            <a:endParaRPr lang="en-GB" dirty="0" smtClean="0"/>
          </a:p>
          <a:p>
            <a:r>
              <a:rPr lang="en-GB" dirty="0" smtClean="0"/>
              <a:t>The taper relief</a:t>
            </a:r>
            <a:r>
              <a:rPr lang="en-GB" baseline="0" dirty="0" smtClean="0"/>
              <a:t> tables are available via the intranet</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6</a:t>
            </a:fld>
            <a:endParaRPr lang="en-GB"/>
          </a:p>
        </p:txBody>
      </p:sp>
    </p:spTree>
    <p:extLst>
      <p:ext uri="{BB962C8B-B14F-4D97-AF65-F5344CB8AC3E}">
        <p14:creationId xmlns:p14="http://schemas.microsoft.com/office/powerpoint/2010/main" val="300817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No</a:t>
            </a:r>
            <a:r>
              <a:rPr lang="en-GB" b="1" u="sng" baseline="0" dirty="0" smtClean="0"/>
              <a:t> Protection</a:t>
            </a:r>
            <a:endParaRPr lang="en-GB" b="1" u="sng" dirty="0" smtClean="0"/>
          </a:p>
          <a:p>
            <a:endParaRPr lang="en-GB" dirty="0" smtClean="0"/>
          </a:p>
          <a:p>
            <a:r>
              <a:rPr lang="en-GB" dirty="0" smtClean="0"/>
              <a:t>Members who were more than 14 years</a:t>
            </a:r>
            <a:r>
              <a:rPr lang="en-GB" baseline="0" dirty="0" smtClean="0"/>
              <a:t> from Normal Pension age as at 1 April 2012 will transfer to the 2015 scheme on the 1 April 2015.</a:t>
            </a:r>
          </a:p>
          <a:p>
            <a:endParaRPr lang="en-GB" baseline="0" dirty="0" smtClean="0"/>
          </a:p>
          <a:p>
            <a:r>
              <a:rPr lang="en-GB" baseline="0" dirty="0" smtClean="0"/>
              <a:t>Pension Entitlement built up before 1 April 2014 will be statutory protected and this will be further explained in the presentation in the section called “Further Protections”</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7</a:t>
            </a:fld>
            <a:endParaRPr lang="en-GB"/>
          </a:p>
        </p:txBody>
      </p:sp>
    </p:spTree>
    <p:extLst>
      <p:ext uri="{BB962C8B-B14F-4D97-AF65-F5344CB8AC3E}">
        <p14:creationId xmlns:p14="http://schemas.microsoft.com/office/powerpoint/2010/main" val="387783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2015</a:t>
            </a:r>
            <a:r>
              <a:rPr lang="en-GB" b="1" u="sng" baseline="0" dirty="0" smtClean="0"/>
              <a:t> Scheme Design</a:t>
            </a:r>
            <a:endParaRPr lang="en-GB" b="1" u="sng" dirty="0" smtClean="0"/>
          </a:p>
          <a:p>
            <a:endParaRPr lang="en-GB" dirty="0" smtClean="0"/>
          </a:p>
          <a:p>
            <a:r>
              <a:rPr lang="en-GB" dirty="0" smtClean="0"/>
              <a:t>The following slides show the key attributes</a:t>
            </a:r>
            <a:r>
              <a:rPr lang="en-GB" baseline="0" dirty="0" smtClean="0"/>
              <a:t> of the 2015 pension scheme.</a:t>
            </a:r>
            <a:endParaRPr lang="en-GB" dirty="0"/>
          </a:p>
        </p:txBody>
      </p:sp>
      <p:sp>
        <p:nvSpPr>
          <p:cNvPr id="4" name="Slide Number Placeholder 3"/>
          <p:cNvSpPr>
            <a:spLocks noGrp="1"/>
          </p:cNvSpPr>
          <p:nvPr>
            <p:ph type="sldNum" sz="quarter" idx="10"/>
          </p:nvPr>
        </p:nvSpPr>
        <p:spPr/>
        <p:txBody>
          <a:bodyPr/>
          <a:lstStyle/>
          <a:p>
            <a:fld id="{B98150FE-BE39-4935-BAA3-ACA562DE8691}" type="slidenum">
              <a:rPr lang="en-GB" smtClean="0"/>
              <a:t>8</a:t>
            </a:fld>
            <a:endParaRPr lang="en-GB"/>
          </a:p>
        </p:txBody>
      </p:sp>
    </p:spTree>
    <p:extLst>
      <p:ext uri="{BB962C8B-B14F-4D97-AF65-F5344CB8AC3E}">
        <p14:creationId xmlns:p14="http://schemas.microsoft.com/office/powerpoint/2010/main" val="2214652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1200" y="744538"/>
            <a:ext cx="5375275" cy="3722687"/>
          </a:xfrm>
        </p:spPr>
      </p:sp>
      <p:sp>
        <p:nvSpPr>
          <p:cNvPr id="3" name="Notes Placeholder 2"/>
          <p:cNvSpPr>
            <a:spLocks noGrp="1"/>
          </p:cNvSpPr>
          <p:nvPr>
            <p:ph type="body" idx="1"/>
          </p:nvPr>
        </p:nvSpPr>
        <p:spPr/>
        <p:txBody>
          <a:bodyPr/>
          <a:lstStyle/>
          <a:p>
            <a:r>
              <a:rPr lang="en-GB" sz="1200" b="1" u="sng" kern="1200" dirty="0" smtClean="0">
                <a:solidFill>
                  <a:schemeClr val="tx1"/>
                </a:solidFill>
                <a:effectLst/>
                <a:latin typeface="+mn-lt"/>
                <a:ea typeface="+mn-ea"/>
                <a:cs typeface="+mn-cs"/>
              </a:rPr>
              <a:t>Main</a:t>
            </a:r>
            <a:r>
              <a:rPr lang="en-GB" sz="1200" b="1" u="sng" kern="1200" baseline="0" dirty="0" smtClean="0">
                <a:solidFill>
                  <a:schemeClr val="tx1"/>
                </a:solidFill>
                <a:effectLst/>
                <a:latin typeface="+mn-lt"/>
                <a:ea typeface="+mn-ea"/>
                <a:cs typeface="+mn-cs"/>
              </a:rPr>
              <a:t> Elements of Scheme Design</a:t>
            </a:r>
            <a:endParaRPr lang="en-GB" sz="1200" b="1" u="sng"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The 2015</a:t>
            </a:r>
            <a:r>
              <a:rPr lang="en-GB" sz="1200" kern="1200" baseline="0" dirty="0" smtClean="0">
                <a:solidFill>
                  <a:schemeClr val="tx1"/>
                </a:solidFill>
                <a:effectLst/>
                <a:latin typeface="+mn-lt"/>
                <a:ea typeface="+mn-ea"/>
                <a:cs typeface="+mn-cs"/>
              </a:rPr>
              <a:t> scheme will be a Career Average Revalued Earnings Scheme, this is a change from a Final Based Salary scheme.</a:t>
            </a:r>
          </a:p>
          <a:p>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tLang="ja-JP" sz="1200" dirty="0" smtClean="0">
                <a:solidFill>
                  <a:srgbClr val="002060"/>
                </a:solidFill>
                <a:ea typeface="ＭＳ Ｐゴシック" charset="-128"/>
              </a:rPr>
              <a:t>The accrual</a:t>
            </a:r>
            <a:r>
              <a:rPr lang="en-GB" altLang="ja-JP" sz="1200" baseline="0" dirty="0" smtClean="0">
                <a:solidFill>
                  <a:srgbClr val="002060"/>
                </a:solidFill>
                <a:ea typeface="ＭＳ Ｐゴシック" charset="-128"/>
              </a:rPr>
              <a:t> rate, this being, </a:t>
            </a:r>
            <a:r>
              <a:rPr lang="en-GB" altLang="ja-JP" sz="1200" dirty="0" smtClean="0">
                <a:solidFill>
                  <a:srgbClr val="002060"/>
                </a:solidFill>
                <a:ea typeface="ＭＳ Ｐゴシック" charset="-128"/>
              </a:rPr>
              <a:t>the rate pension benefit is built up,</a:t>
            </a:r>
            <a:r>
              <a:rPr lang="en-GB" altLang="ja-JP" sz="1200" baseline="0" dirty="0" smtClean="0">
                <a:solidFill>
                  <a:srgbClr val="002060"/>
                </a:solidFill>
                <a:ea typeface="ＭＳ Ｐゴシック" charset="-128"/>
              </a:rPr>
              <a:t> is 1/59.7</a:t>
            </a:r>
            <a:r>
              <a:rPr lang="en-GB" altLang="ja-JP" sz="1200" baseline="30000" dirty="0" smtClean="0">
                <a:solidFill>
                  <a:srgbClr val="002060"/>
                </a:solidFill>
                <a:ea typeface="ＭＳ Ｐゴシック" charset="-128"/>
              </a:rPr>
              <a:t>th</a:t>
            </a:r>
            <a:r>
              <a:rPr lang="en-GB" altLang="ja-JP" sz="1200" baseline="0" dirty="0" smtClean="0">
                <a:solidFill>
                  <a:srgbClr val="002060"/>
                </a:solidFill>
                <a:ea typeface="ＭＳ Ｐゴシック" charset="-128"/>
              </a:rPr>
              <a:t> </a:t>
            </a:r>
            <a:endParaRPr lang="en-GB" altLang="ja-JP" sz="1200" dirty="0" smtClean="0">
              <a:solidFill>
                <a:srgbClr val="002060"/>
              </a:solidFill>
              <a:ea typeface="ＭＳ Ｐゴシック" charset="-128"/>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retirement age will</a:t>
            </a:r>
            <a:r>
              <a:rPr lang="en-GB" sz="1200" kern="1200" baseline="0" dirty="0" smtClean="0">
                <a:solidFill>
                  <a:schemeClr val="tx1"/>
                </a:solidFill>
                <a:effectLst/>
                <a:latin typeface="+mn-lt"/>
                <a:ea typeface="+mn-ea"/>
                <a:cs typeface="+mn-cs"/>
              </a:rPr>
              <a:t> be the same as the NFPS retirement age of 60, although members will be able to access their pension at a reduced rate from 55.</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If members opt out, the pension will be frozen until their individual state pension age.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4A0E187-5034-CB49-A5A8-3CA048C02C0F}" type="slidenum">
              <a:rPr lang="en-US" smtClean="0"/>
              <a:t>9</a:t>
            </a:fld>
            <a:endParaRPr lang="en-US" dirty="0"/>
          </a:p>
        </p:txBody>
      </p:sp>
    </p:spTree>
    <p:extLst>
      <p:ext uri="{BB962C8B-B14F-4D97-AF65-F5344CB8AC3E}">
        <p14:creationId xmlns:p14="http://schemas.microsoft.com/office/powerpoint/2010/main" val="15582531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8"/>
          <p:cNvSpPr txBox="1">
            <a:spLocks noChangeArrowheads="1"/>
          </p:cNvSpPr>
          <p:nvPr/>
        </p:nvSpPr>
        <p:spPr bwMode="auto">
          <a:xfrm>
            <a:off x="631825" y="44450"/>
            <a:ext cx="57626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spcBef>
                <a:spcPct val="50000"/>
              </a:spcBef>
              <a:defRPr/>
            </a:pPr>
            <a:endParaRPr lang="en-US">
              <a:ea typeface="ＭＳ Ｐゴシック" charset="0"/>
              <a:cs typeface="+mn-cs"/>
            </a:endParaRPr>
          </a:p>
        </p:txBody>
      </p:sp>
      <p:pic>
        <p:nvPicPr>
          <p:cNvPr id="5" name="Picture 13" descr="ppoint lga backgrou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9525"/>
            <a:ext cx="9899650" cy="683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hasCustomPrompt="1"/>
          </p:nvPr>
        </p:nvSpPr>
        <p:spPr>
          <a:xfrm>
            <a:off x="1069975" y="2217738"/>
            <a:ext cx="8420100" cy="1125537"/>
          </a:xfrm>
        </p:spPr>
        <p:txBody>
          <a:bodyPr/>
          <a:lstStyle>
            <a:lvl1pPr>
              <a:defRPr baseline="0">
                <a:solidFill>
                  <a:schemeClr val="bg1"/>
                </a:solidFill>
              </a:defRPr>
            </a:lvl1pPr>
          </a:lstStyle>
          <a:p>
            <a:pPr lvl="0"/>
            <a:r>
              <a:rPr lang="en-US" noProof="0" dirty="0" smtClean="0"/>
              <a:t>The Firefighter’s Pension Scheme 2015</a:t>
            </a:r>
            <a:endParaRPr lang="en-GB" noProof="0" dirty="0" smtClean="0"/>
          </a:p>
        </p:txBody>
      </p:sp>
      <p:sp>
        <p:nvSpPr>
          <p:cNvPr id="5124" name="Rectangle 4"/>
          <p:cNvSpPr>
            <a:spLocks noGrp="1" noChangeArrowheads="1"/>
          </p:cNvSpPr>
          <p:nvPr>
            <p:ph type="subTitle" idx="1"/>
          </p:nvPr>
        </p:nvSpPr>
        <p:spPr>
          <a:xfrm>
            <a:off x="1069975" y="3476625"/>
            <a:ext cx="6934200" cy="1752600"/>
          </a:xfrm>
        </p:spPr>
        <p:txBody>
          <a:bodyPr/>
          <a:lstStyle>
            <a:lvl1pPr marL="0" indent="0">
              <a:buFontTx/>
              <a:buNone/>
              <a:defRPr>
                <a:solidFill>
                  <a:schemeClr val="bg1"/>
                </a:solidFill>
              </a:defRPr>
            </a:lvl1pPr>
          </a:lstStyle>
          <a:p>
            <a:pPr lvl="0"/>
            <a:r>
              <a:rPr lang="en-US" noProof="0" dirty="0" smtClean="0"/>
              <a:t>Click to edit Master subtitle style</a:t>
            </a:r>
            <a:endParaRPr lang="en-GB" noProof="0" dirty="0" smtClean="0"/>
          </a:p>
        </p:txBody>
      </p:sp>
    </p:spTree>
    <p:extLst>
      <p:ext uri="{BB962C8B-B14F-4D97-AF65-F5344CB8AC3E}">
        <p14:creationId xmlns:p14="http://schemas.microsoft.com/office/powerpoint/2010/main" val="29396405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84200" y="629816"/>
            <a:ext cx="89154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1772816"/>
            <a:ext cx="8915400" cy="43533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396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707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42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9695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6176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32520" y="4406900"/>
            <a:ext cx="8856984"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32520" y="2906713"/>
            <a:ext cx="885698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05567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4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353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16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557808"/>
            <a:ext cx="89154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400821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494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0512" y="404664"/>
            <a:ext cx="3187130"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73500" y="404664"/>
            <a:ext cx="5537200" cy="57214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60512" y="1700808"/>
            <a:ext cx="3193926" cy="44253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030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468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84200" y="1196975"/>
            <a:ext cx="89154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4099" name="Rectangle 3"/>
          <p:cNvSpPr>
            <a:spLocks noGrp="1" noChangeArrowheads="1"/>
          </p:cNvSpPr>
          <p:nvPr>
            <p:ph type="body" idx="1"/>
          </p:nvPr>
        </p:nvSpPr>
        <p:spPr bwMode="auto">
          <a:xfrm>
            <a:off x="584200" y="1844675"/>
            <a:ext cx="8915400"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sp>
        <p:nvSpPr>
          <p:cNvPr id="4100" name="Line 4"/>
          <p:cNvSpPr>
            <a:spLocks noChangeShapeType="1"/>
          </p:cNvSpPr>
          <p:nvPr/>
        </p:nvSpPr>
        <p:spPr bwMode="auto">
          <a:xfrm>
            <a:off x="584200" y="6453188"/>
            <a:ext cx="8893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defRPr/>
            </a:pPr>
            <a:endParaRPr lang="en-US">
              <a:ea typeface="ＭＳ Ｐゴシック" charset="0"/>
              <a:cs typeface="+mn-cs"/>
            </a:endParaRPr>
          </a:p>
        </p:txBody>
      </p:sp>
      <p:pic>
        <p:nvPicPr>
          <p:cNvPr id="1029" name="Picture 1" descr="LG_Association_RGB.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73050" y="260350"/>
            <a:ext cx="12192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fontAlgn="base" hangingPunct="1">
        <a:spcBef>
          <a:spcPct val="0"/>
        </a:spcBef>
        <a:spcAft>
          <a:spcPct val="0"/>
        </a:spcAft>
        <a:defRPr sz="4000" b="1">
          <a:solidFill>
            <a:srgbClr val="91278F"/>
          </a:solidFill>
          <a:latin typeface="+mj-lt"/>
          <a:ea typeface="+mj-ea"/>
          <a:cs typeface="ＭＳ Ｐゴシック" charset="0"/>
        </a:defRPr>
      </a:lvl1pPr>
      <a:lvl2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2pPr>
      <a:lvl3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3pPr>
      <a:lvl4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4pPr>
      <a:lvl5pPr algn="l" rtl="0" eaLnBrk="1" fontAlgn="base" hangingPunct="1">
        <a:spcBef>
          <a:spcPct val="0"/>
        </a:spcBef>
        <a:spcAft>
          <a:spcPct val="0"/>
        </a:spcAft>
        <a:defRPr sz="4000" b="1">
          <a:solidFill>
            <a:srgbClr val="91278F"/>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4000" b="1">
          <a:solidFill>
            <a:srgbClr val="91278F"/>
          </a:solidFill>
          <a:latin typeface="Arial" charset="0"/>
          <a:ea typeface="ＭＳ Ｐゴシック" charset="0"/>
        </a:defRPr>
      </a:lvl6pPr>
      <a:lvl7pPr marL="914400" algn="l" rtl="0" eaLnBrk="1" fontAlgn="base" hangingPunct="1">
        <a:spcBef>
          <a:spcPct val="0"/>
        </a:spcBef>
        <a:spcAft>
          <a:spcPct val="0"/>
        </a:spcAft>
        <a:defRPr sz="4000" b="1">
          <a:solidFill>
            <a:srgbClr val="91278F"/>
          </a:solidFill>
          <a:latin typeface="Arial" charset="0"/>
          <a:ea typeface="ＭＳ Ｐゴシック" charset="0"/>
        </a:defRPr>
      </a:lvl7pPr>
      <a:lvl8pPr marL="1371600" algn="l" rtl="0" eaLnBrk="1" fontAlgn="base" hangingPunct="1">
        <a:spcBef>
          <a:spcPct val="0"/>
        </a:spcBef>
        <a:spcAft>
          <a:spcPct val="0"/>
        </a:spcAft>
        <a:defRPr sz="4000" b="1">
          <a:solidFill>
            <a:srgbClr val="91278F"/>
          </a:solidFill>
          <a:latin typeface="Arial" charset="0"/>
          <a:ea typeface="ＭＳ Ｐゴシック" charset="0"/>
        </a:defRPr>
      </a:lvl8pPr>
      <a:lvl9pPr marL="1828800" algn="l" rtl="0" eaLnBrk="1" fontAlgn="base" hangingPunct="1">
        <a:spcBef>
          <a:spcPct val="0"/>
        </a:spcBef>
        <a:spcAft>
          <a:spcPct val="0"/>
        </a:spcAft>
        <a:defRPr sz="4000" b="1">
          <a:solidFill>
            <a:srgbClr val="91278F"/>
          </a:solidFill>
          <a:latin typeface="Arial"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wypf.org.uk/Member/Fire/Firefighters_Home.aspx"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portal.humbersidefire.local/SiteDirectory/finance/FIREFIGHTERS%20PENSIONS%20SCHEME/Forms/AllItems.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theintranet/departments/hr-resource-centre/payroll/pens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defRPr/>
            </a:pPr>
            <a:r>
              <a:rPr lang="en-GB" dirty="0" smtClean="0">
                <a:cs typeface="+mj-cs"/>
              </a:rPr>
              <a:t>Firefighters’ Pension Scheme 2015</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1196975"/>
            <a:ext cx="8915400" cy="576263"/>
          </a:xfrm>
        </p:spPr>
        <p:txBody>
          <a:bodyPr>
            <a:noAutofit/>
          </a:bodyPr>
          <a:lstStyle/>
          <a:p>
            <a:r>
              <a:rPr lang="en-US" sz="3600" dirty="0" smtClean="0"/>
              <a:t>Main Elements of Scheme Design</a:t>
            </a:r>
            <a:endParaRPr lang="en-US" sz="3600" dirty="0"/>
          </a:p>
        </p:txBody>
      </p:sp>
      <p:sp>
        <p:nvSpPr>
          <p:cNvPr id="3" name="Content Placeholder 2"/>
          <p:cNvSpPr>
            <a:spLocks noGrp="1"/>
          </p:cNvSpPr>
          <p:nvPr>
            <p:ph idx="1"/>
          </p:nvPr>
        </p:nvSpPr>
        <p:spPr>
          <a:xfrm>
            <a:off x="272480" y="1994872"/>
            <a:ext cx="8915400" cy="4602480"/>
          </a:xfrm>
        </p:spPr>
        <p:txBody>
          <a:bodyPr>
            <a:normAutofit/>
          </a:bodyPr>
          <a:lstStyle/>
          <a:p>
            <a:r>
              <a:rPr lang="en-GB" sz="2800" dirty="0">
                <a:solidFill>
                  <a:srgbClr val="002060"/>
                </a:solidFill>
              </a:rPr>
              <a:t>Deferred and pensioner benefits revalued in line with Consumer Price Index (CPI).</a:t>
            </a:r>
          </a:p>
          <a:p>
            <a:r>
              <a:rPr lang="en-GB" sz="2800" dirty="0">
                <a:solidFill>
                  <a:srgbClr val="002060"/>
                </a:solidFill>
              </a:rPr>
              <a:t>Commute pension to lump sum at rate of 12:1.</a:t>
            </a:r>
          </a:p>
          <a:p>
            <a:endParaRPr lang="en-GB" sz="2800" dirty="0">
              <a:solidFill>
                <a:srgbClr val="002060"/>
              </a:solidFill>
            </a:endParaRPr>
          </a:p>
          <a:p>
            <a:endParaRPr lang="en-GB" sz="2800" dirty="0">
              <a:solidFill>
                <a:srgbClr val="002060"/>
              </a:solidFill>
            </a:endParaRPr>
          </a:p>
          <a:p>
            <a:endParaRPr lang="en-GB" sz="2800" dirty="0">
              <a:solidFill>
                <a:srgbClr val="002060"/>
              </a:solidFill>
            </a:endParaRPr>
          </a:p>
          <a:p>
            <a:endParaRPr lang="en-US" sz="2800" dirty="0" smtClean="0"/>
          </a:p>
          <a:p>
            <a:endParaRPr lang="en-US" sz="2800" dirty="0"/>
          </a:p>
          <a:p>
            <a:endParaRPr lang="en-US" sz="2800" dirty="0"/>
          </a:p>
        </p:txBody>
      </p:sp>
    </p:spTree>
    <p:extLst>
      <p:ext uri="{BB962C8B-B14F-4D97-AF65-F5344CB8AC3E}">
        <p14:creationId xmlns:p14="http://schemas.microsoft.com/office/powerpoint/2010/main" val="836150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104" y="1196752"/>
            <a:ext cx="8915400" cy="576263"/>
          </a:xfrm>
        </p:spPr>
        <p:txBody>
          <a:bodyPr>
            <a:noAutofit/>
          </a:bodyPr>
          <a:lstStyle/>
          <a:p>
            <a:r>
              <a:rPr lang="en-US" dirty="0" smtClean="0"/>
              <a:t>What remains the same …</a:t>
            </a:r>
            <a:endParaRPr lang="en-US" dirty="0"/>
          </a:p>
        </p:txBody>
      </p:sp>
      <p:sp>
        <p:nvSpPr>
          <p:cNvPr id="4" name="Content Placeholder 3"/>
          <p:cNvSpPr>
            <a:spLocks noGrp="1"/>
          </p:cNvSpPr>
          <p:nvPr>
            <p:ph idx="1"/>
          </p:nvPr>
        </p:nvSpPr>
        <p:spPr>
          <a:xfrm>
            <a:off x="704528" y="1772816"/>
            <a:ext cx="8568952" cy="4813995"/>
          </a:xfrm>
        </p:spPr>
        <p:txBody>
          <a:bodyPr>
            <a:normAutofit/>
          </a:bodyPr>
          <a:lstStyle/>
          <a:p>
            <a:r>
              <a:rPr lang="en-GB" sz="3000" dirty="0">
                <a:solidFill>
                  <a:srgbClr val="002060"/>
                </a:solidFill>
              </a:rPr>
              <a:t>Guaranteed defined benefit scheme</a:t>
            </a:r>
          </a:p>
          <a:p>
            <a:r>
              <a:rPr lang="en-GB" sz="3000" dirty="0" smtClean="0">
                <a:solidFill>
                  <a:srgbClr val="002060"/>
                </a:solidFill>
              </a:rPr>
              <a:t>Tax free contributions</a:t>
            </a:r>
          </a:p>
          <a:p>
            <a:r>
              <a:rPr lang="en-GB" sz="3000" dirty="0">
                <a:solidFill>
                  <a:srgbClr val="002060"/>
                </a:solidFill>
              </a:rPr>
              <a:t>Employer pays contributions</a:t>
            </a:r>
          </a:p>
          <a:p>
            <a:r>
              <a:rPr lang="en-GB" sz="3000" dirty="0" smtClean="0">
                <a:solidFill>
                  <a:srgbClr val="002060"/>
                </a:solidFill>
              </a:rPr>
              <a:t>Option </a:t>
            </a:r>
            <a:r>
              <a:rPr lang="en-GB" sz="3000" dirty="0">
                <a:solidFill>
                  <a:srgbClr val="002060"/>
                </a:solidFill>
              </a:rPr>
              <a:t>to take tax free cash lump sum </a:t>
            </a:r>
            <a:endParaRPr lang="en-GB" sz="3000" dirty="0" smtClean="0">
              <a:solidFill>
                <a:srgbClr val="002060"/>
              </a:solidFill>
            </a:endParaRPr>
          </a:p>
          <a:p>
            <a:r>
              <a:rPr lang="en-GB" sz="3000" dirty="0" smtClean="0">
                <a:solidFill>
                  <a:srgbClr val="002060"/>
                </a:solidFill>
              </a:rPr>
              <a:t>Index-linked pensions</a:t>
            </a:r>
          </a:p>
          <a:p>
            <a:r>
              <a:rPr lang="en-GB" sz="3000" dirty="0" smtClean="0">
                <a:solidFill>
                  <a:srgbClr val="002060"/>
                </a:solidFill>
              </a:rPr>
              <a:t>Built in Ill-health benefits / life cover</a:t>
            </a:r>
          </a:p>
          <a:p>
            <a:r>
              <a:rPr lang="en-GB" sz="3000" dirty="0" smtClean="0">
                <a:solidFill>
                  <a:srgbClr val="002060"/>
                </a:solidFill>
              </a:rPr>
              <a:t>Pension </a:t>
            </a:r>
            <a:r>
              <a:rPr lang="en-GB" sz="3000" dirty="0">
                <a:solidFill>
                  <a:srgbClr val="002060"/>
                </a:solidFill>
              </a:rPr>
              <a:t>for </a:t>
            </a:r>
            <a:r>
              <a:rPr lang="en-GB" sz="3000" dirty="0" smtClean="0">
                <a:solidFill>
                  <a:srgbClr val="002060"/>
                </a:solidFill>
              </a:rPr>
              <a:t>dependents</a:t>
            </a:r>
            <a:endParaRPr lang="en-GB" sz="3000" dirty="0">
              <a:solidFill>
                <a:srgbClr val="002060"/>
              </a:solidFill>
            </a:endParaRPr>
          </a:p>
        </p:txBody>
      </p:sp>
    </p:spTree>
    <p:extLst>
      <p:ext uri="{BB962C8B-B14F-4D97-AF65-F5344CB8AC3E}">
        <p14:creationId xmlns:p14="http://schemas.microsoft.com/office/powerpoint/2010/main" val="1360680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How Does a CARE scheme work?</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3304114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1196975"/>
            <a:ext cx="8915400" cy="576263"/>
          </a:xfrm>
        </p:spPr>
        <p:txBody>
          <a:bodyPr>
            <a:noAutofit/>
          </a:bodyPr>
          <a:lstStyle/>
          <a:p>
            <a:r>
              <a:rPr lang="en-US" dirty="0" smtClean="0"/>
              <a:t>How does a CARE scheme work?</a:t>
            </a:r>
            <a:endParaRPr lang="en-GB" dirty="0"/>
          </a:p>
        </p:txBody>
      </p:sp>
      <p:sp>
        <p:nvSpPr>
          <p:cNvPr id="3" name="Content Placeholder 2"/>
          <p:cNvSpPr>
            <a:spLocks noGrp="1"/>
          </p:cNvSpPr>
          <p:nvPr>
            <p:ph idx="1"/>
          </p:nvPr>
        </p:nvSpPr>
        <p:spPr>
          <a:xfrm>
            <a:off x="632520" y="1845055"/>
            <a:ext cx="8784976" cy="4464265"/>
          </a:xfrm>
        </p:spPr>
        <p:txBody>
          <a:bodyPr>
            <a:noAutofit/>
          </a:bodyPr>
          <a:lstStyle/>
          <a:p>
            <a:r>
              <a:rPr lang="en-GB" altLang="en-US" sz="2400" dirty="0">
                <a:solidFill>
                  <a:srgbClr val="002060"/>
                </a:solidFill>
                <a:latin typeface="+mj-lt"/>
              </a:rPr>
              <a:t>Each year the member builds up a </a:t>
            </a:r>
            <a:r>
              <a:rPr lang="en-GB" altLang="en-US" sz="2400" dirty="0" smtClean="0">
                <a:solidFill>
                  <a:srgbClr val="002060"/>
                </a:solidFill>
                <a:latin typeface="+mj-lt"/>
              </a:rPr>
              <a:t>portion </a:t>
            </a:r>
            <a:r>
              <a:rPr lang="en-GB" altLang="en-US" sz="2400" dirty="0">
                <a:solidFill>
                  <a:srgbClr val="002060"/>
                </a:solidFill>
                <a:latin typeface="+mj-lt"/>
              </a:rPr>
              <a:t>of pension </a:t>
            </a:r>
            <a:r>
              <a:rPr lang="en-GB" altLang="en-US" sz="2400" dirty="0" smtClean="0">
                <a:solidFill>
                  <a:srgbClr val="002060"/>
                </a:solidFill>
                <a:latin typeface="+mj-lt"/>
              </a:rPr>
              <a:t>(1/59.7th) based </a:t>
            </a:r>
            <a:r>
              <a:rPr lang="en-GB" altLang="en-US" sz="2400" dirty="0">
                <a:solidFill>
                  <a:srgbClr val="002060"/>
                </a:solidFill>
                <a:latin typeface="+mj-lt"/>
              </a:rPr>
              <a:t>on their salary in that </a:t>
            </a:r>
            <a:r>
              <a:rPr lang="en-GB" altLang="en-US" sz="2400" dirty="0" smtClean="0">
                <a:solidFill>
                  <a:srgbClr val="002060"/>
                </a:solidFill>
                <a:latin typeface="+mj-lt"/>
              </a:rPr>
              <a:t>year</a:t>
            </a:r>
          </a:p>
          <a:p>
            <a:endParaRPr lang="en-GB" altLang="en-US" sz="2400" dirty="0">
              <a:solidFill>
                <a:srgbClr val="002060"/>
              </a:solidFill>
              <a:latin typeface="+mj-lt"/>
            </a:endParaRPr>
          </a:p>
          <a:p>
            <a:r>
              <a:rPr lang="en-GB" altLang="en-US" sz="2400" dirty="0">
                <a:solidFill>
                  <a:srgbClr val="002060"/>
                </a:solidFill>
                <a:latin typeface="+mj-lt"/>
              </a:rPr>
              <a:t>Each </a:t>
            </a:r>
            <a:r>
              <a:rPr lang="en-GB" altLang="en-US" sz="2400" dirty="0" smtClean="0">
                <a:solidFill>
                  <a:srgbClr val="002060"/>
                </a:solidFill>
                <a:latin typeface="+mj-lt"/>
              </a:rPr>
              <a:t>portion </a:t>
            </a:r>
            <a:r>
              <a:rPr lang="en-GB" altLang="en-US" sz="2400" dirty="0">
                <a:solidFill>
                  <a:srgbClr val="002060"/>
                </a:solidFill>
                <a:latin typeface="+mj-lt"/>
              </a:rPr>
              <a:t>is increased in line with the revaluation rate until </a:t>
            </a:r>
            <a:r>
              <a:rPr lang="en-GB" altLang="en-US" sz="2400" dirty="0" smtClean="0">
                <a:solidFill>
                  <a:srgbClr val="002060"/>
                </a:solidFill>
                <a:latin typeface="+mj-lt"/>
              </a:rPr>
              <a:t>retirement</a:t>
            </a:r>
          </a:p>
          <a:p>
            <a:endParaRPr lang="en-GB" altLang="en-US" sz="2400" dirty="0">
              <a:solidFill>
                <a:srgbClr val="002060"/>
              </a:solidFill>
              <a:latin typeface="+mj-lt"/>
            </a:endParaRPr>
          </a:p>
          <a:p>
            <a:r>
              <a:rPr lang="en-GB" altLang="en-US" sz="2400" dirty="0">
                <a:solidFill>
                  <a:srgbClr val="002060"/>
                </a:solidFill>
                <a:latin typeface="+mj-lt"/>
              </a:rPr>
              <a:t>At retirement, the </a:t>
            </a:r>
            <a:r>
              <a:rPr lang="en-GB" altLang="en-US" sz="2400" dirty="0" smtClean="0">
                <a:solidFill>
                  <a:srgbClr val="002060"/>
                </a:solidFill>
                <a:latin typeface="+mj-lt"/>
              </a:rPr>
              <a:t>portions </a:t>
            </a:r>
            <a:r>
              <a:rPr lang="en-GB" altLang="en-US" sz="2400" dirty="0">
                <a:solidFill>
                  <a:srgbClr val="002060"/>
                </a:solidFill>
                <a:latin typeface="+mj-lt"/>
              </a:rPr>
              <a:t>built up each year are added together to calculate the total </a:t>
            </a:r>
            <a:r>
              <a:rPr lang="en-GB" altLang="en-US" sz="2400" dirty="0" smtClean="0">
                <a:solidFill>
                  <a:srgbClr val="002060"/>
                </a:solidFill>
                <a:latin typeface="+mj-lt"/>
              </a:rPr>
              <a:t>pension</a:t>
            </a:r>
          </a:p>
          <a:p>
            <a:endParaRPr lang="en-GB" altLang="en-US" sz="2400" dirty="0">
              <a:solidFill>
                <a:srgbClr val="002060"/>
              </a:solidFill>
              <a:latin typeface="+mj-lt"/>
            </a:endParaRPr>
          </a:p>
          <a:p>
            <a:r>
              <a:rPr lang="en-GB" altLang="en-US" sz="2400" dirty="0">
                <a:solidFill>
                  <a:srgbClr val="002060"/>
                </a:solidFill>
                <a:latin typeface="+mj-lt"/>
              </a:rPr>
              <a:t>Early retirement </a:t>
            </a:r>
            <a:r>
              <a:rPr lang="en-GB" altLang="en-US" sz="2400" dirty="0" smtClean="0">
                <a:solidFill>
                  <a:srgbClr val="002060"/>
                </a:solidFill>
                <a:latin typeface="+mj-lt"/>
              </a:rPr>
              <a:t>reductions </a:t>
            </a:r>
            <a:r>
              <a:rPr lang="en-GB" altLang="en-US" sz="2400" dirty="0">
                <a:solidFill>
                  <a:srgbClr val="002060"/>
                </a:solidFill>
                <a:latin typeface="+mj-lt"/>
              </a:rPr>
              <a:t>applied if benefits are taken before age </a:t>
            </a:r>
            <a:r>
              <a:rPr lang="en-GB" altLang="en-US" sz="2400" dirty="0" smtClean="0">
                <a:solidFill>
                  <a:srgbClr val="002060"/>
                </a:solidFill>
                <a:latin typeface="+mj-lt"/>
              </a:rPr>
              <a:t>60</a:t>
            </a:r>
            <a:endParaRPr lang="en-GB" sz="2400" dirty="0">
              <a:solidFill>
                <a:srgbClr val="002060"/>
              </a:solidFill>
              <a:latin typeface="+mj-lt"/>
            </a:endParaRPr>
          </a:p>
        </p:txBody>
      </p:sp>
    </p:spTree>
    <p:extLst>
      <p:ext uri="{BB962C8B-B14F-4D97-AF65-F5344CB8AC3E}">
        <p14:creationId xmlns:p14="http://schemas.microsoft.com/office/powerpoint/2010/main" val="3020241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CARE Pension (Year 1)</a:t>
            </a:r>
            <a:endParaRPr lang="en-GB" dirty="0"/>
          </a:p>
        </p:txBody>
      </p:sp>
      <p:sp>
        <p:nvSpPr>
          <p:cNvPr id="3" name="Content Placeholder 2"/>
          <p:cNvSpPr>
            <a:spLocks noGrp="1"/>
          </p:cNvSpPr>
          <p:nvPr>
            <p:ph idx="1"/>
          </p:nvPr>
        </p:nvSpPr>
        <p:spPr>
          <a:xfrm>
            <a:off x="584200" y="1844674"/>
            <a:ext cx="8915400" cy="4536653"/>
          </a:xfrm>
        </p:spPr>
        <p:txBody>
          <a:bodyPr/>
          <a:lstStyle/>
          <a:p>
            <a:pPr>
              <a:lnSpc>
                <a:spcPct val="90000"/>
              </a:lnSpc>
            </a:pPr>
            <a:r>
              <a:rPr lang="en-US" sz="2800" dirty="0">
                <a:solidFill>
                  <a:srgbClr val="002060"/>
                </a:solidFill>
              </a:rPr>
              <a:t>Pension    = 1/59.7th of your pay</a:t>
            </a:r>
            <a:endParaRPr lang="en-US" sz="1000" dirty="0">
              <a:solidFill>
                <a:srgbClr val="002060"/>
              </a:solidFill>
            </a:endParaRPr>
          </a:p>
          <a:p>
            <a:pPr>
              <a:lnSpc>
                <a:spcPct val="90000"/>
              </a:lnSpc>
            </a:pPr>
            <a:r>
              <a:rPr lang="en-US" sz="2800" dirty="0" smtClean="0">
                <a:solidFill>
                  <a:srgbClr val="002060"/>
                </a:solidFill>
              </a:rPr>
              <a:t>Earnings   </a:t>
            </a:r>
            <a:r>
              <a:rPr lang="en-US" sz="2800" dirty="0">
                <a:solidFill>
                  <a:srgbClr val="002060"/>
                </a:solidFill>
              </a:rPr>
              <a:t>= </a:t>
            </a:r>
            <a:r>
              <a:rPr lang="en-US" sz="2800" dirty="0" smtClean="0">
                <a:solidFill>
                  <a:srgbClr val="002060"/>
                </a:solidFill>
              </a:rPr>
              <a:t>£25,000</a:t>
            </a:r>
            <a:endParaRPr lang="en-GB" sz="2800" dirty="0">
              <a:solidFill>
                <a:srgbClr val="002060"/>
              </a:solidFill>
            </a:endParaRPr>
          </a:p>
          <a:p>
            <a:pPr>
              <a:lnSpc>
                <a:spcPct val="90000"/>
              </a:lnSpc>
            </a:pPr>
            <a:endParaRPr lang="en-GB" sz="2800" dirty="0" smtClean="0">
              <a:solidFill>
                <a:srgbClr val="002060"/>
              </a:solidFill>
            </a:endParaRPr>
          </a:p>
          <a:p>
            <a:pPr>
              <a:lnSpc>
                <a:spcPct val="90000"/>
              </a:lnSpc>
            </a:pPr>
            <a:r>
              <a:rPr lang="en-GB" sz="2800" dirty="0" smtClean="0">
                <a:solidFill>
                  <a:srgbClr val="002060"/>
                </a:solidFill>
              </a:rPr>
              <a:t>Year 1 Pension Benefit = </a:t>
            </a:r>
          </a:p>
          <a:p>
            <a:pPr marL="914400" lvl="2" indent="0" algn="ctr">
              <a:lnSpc>
                <a:spcPct val="90000"/>
              </a:lnSpc>
              <a:buNone/>
            </a:pPr>
            <a:endParaRPr lang="en-US" sz="1400" b="1" dirty="0" smtClean="0">
              <a:solidFill>
                <a:srgbClr val="002060"/>
              </a:solidFill>
            </a:endParaRPr>
          </a:p>
          <a:p>
            <a:pPr marL="914400" lvl="2" indent="0" algn="ctr">
              <a:lnSpc>
                <a:spcPct val="90000"/>
              </a:lnSpc>
              <a:buNone/>
            </a:pPr>
            <a:r>
              <a:rPr lang="en-US" sz="3200" b="1" dirty="0" smtClean="0">
                <a:solidFill>
                  <a:srgbClr val="002060"/>
                </a:solidFill>
              </a:rPr>
              <a:t>£25,000 ÷ </a:t>
            </a:r>
            <a:r>
              <a:rPr lang="en-US" sz="3200" b="1" dirty="0">
                <a:solidFill>
                  <a:srgbClr val="002060"/>
                </a:solidFill>
              </a:rPr>
              <a:t>59.7 = </a:t>
            </a:r>
            <a:r>
              <a:rPr lang="en-US" sz="3200" b="1" dirty="0" smtClean="0">
                <a:solidFill>
                  <a:srgbClr val="002060"/>
                </a:solidFill>
              </a:rPr>
              <a:t>£418.76</a:t>
            </a:r>
            <a:endParaRPr lang="en-US" sz="900" b="1" dirty="0">
              <a:solidFill>
                <a:srgbClr val="002060"/>
              </a:solidFill>
            </a:endParaRPr>
          </a:p>
          <a:p>
            <a:pPr>
              <a:lnSpc>
                <a:spcPct val="90000"/>
              </a:lnSpc>
            </a:pPr>
            <a:endParaRPr lang="en-GB" sz="1000" dirty="0">
              <a:solidFill>
                <a:srgbClr val="002060"/>
              </a:solidFill>
            </a:endParaRPr>
          </a:p>
          <a:p>
            <a:pPr>
              <a:lnSpc>
                <a:spcPct val="90000"/>
              </a:lnSpc>
            </a:pPr>
            <a:endParaRPr lang="en-US" sz="1000" dirty="0">
              <a:solidFill>
                <a:srgbClr val="002060"/>
              </a:solidFill>
            </a:endParaRPr>
          </a:p>
          <a:p>
            <a:pPr>
              <a:lnSpc>
                <a:spcPct val="90000"/>
              </a:lnSpc>
            </a:pPr>
            <a:r>
              <a:rPr lang="en-US" sz="2800" b="1" dirty="0">
                <a:solidFill>
                  <a:srgbClr val="002060"/>
                </a:solidFill>
              </a:rPr>
              <a:t>Plus</a:t>
            </a:r>
            <a:r>
              <a:rPr lang="en-US" sz="2800" dirty="0">
                <a:solidFill>
                  <a:srgbClr val="002060"/>
                </a:solidFill>
              </a:rPr>
              <a:t> uprate by </a:t>
            </a:r>
            <a:r>
              <a:rPr lang="en-US" sz="2800" dirty="0" smtClean="0">
                <a:solidFill>
                  <a:srgbClr val="002060"/>
                </a:solidFill>
              </a:rPr>
              <a:t>AWE  index e.g. </a:t>
            </a:r>
            <a:r>
              <a:rPr lang="en-US" sz="2800" dirty="0">
                <a:solidFill>
                  <a:srgbClr val="002060"/>
                </a:solidFill>
              </a:rPr>
              <a:t>= </a:t>
            </a:r>
            <a:r>
              <a:rPr lang="en-US" sz="2800" dirty="0" smtClean="0">
                <a:solidFill>
                  <a:srgbClr val="002060"/>
                </a:solidFill>
              </a:rPr>
              <a:t>2.5%</a:t>
            </a:r>
            <a:endParaRPr lang="en-GB" sz="2800" dirty="0" smtClean="0">
              <a:solidFill>
                <a:srgbClr val="002060"/>
              </a:solidFill>
            </a:endParaRPr>
          </a:p>
          <a:p>
            <a:pPr marL="0" indent="0">
              <a:lnSpc>
                <a:spcPct val="90000"/>
              </a:lnSpc>
              <a:buNone/>
            </a:pPr>
            <a:endParaRPr lang="en-GB" sz="2800" dirty="0" smtClean="0">
              <a:solidFill>
                <a:srgbClr val="002060"/>
              </a:solidFill>
            </a:endParaRPr>
          </a:p>
          <a:p>
            <a:pPr marL="914400" lvl="2" indent="0" algn="ctr">
              <a:lnSpc>
                <a:spcPct val="90000"/>
              </a:lnSpc>
              <a:buNone/>
            </a:pPr>
            <a:r>
              <a:rPr lang="en-GB" sz="3200" b="1" dirty="0">
                <a:solidFill>
                  <a:srgbClr val="002060"/>
                </a:solidFill>
              </a:rPr>
              <a:t>£418.79 + 2.5% = £429.23</a:t>
            </a:r>
          </a:p>
        </p:txBody>
      </p:sp>
    </p:spTree>
    <p:extLst>
      <p:ext uri="{BB962C8B-B14F-4D97-AF65-F5344CB8AC3E}">
        <p14:creationId xmlns:p14="http://schemas.microsoft.com/office/powerpoint/2010/main" val="3776126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1052736"/>
            <a:ext cx="8915400" cy="576263"/>
          </a:xfrm>
        </p:spPr>
        <p:txBody>
          <a:bodyPr/>
          <a:lstStyle/>
          <a:p>
            <a:r>
              <a:rPr lang="en-GB" dirty="0" smtClean="0"/>
              <a:t>Example: CARE Pension (Year </a:t>
            </a:r>
            <a:r>
              <a:rPr lang="en-GB" dirty="0"/>
              <a:t>2</a:t>
            </a:r>
            <a:r>
              <a:rPr lang="en-GB" dirty="0" smtClean="0"/>
              <a:t>)</a:t>
            </a:r>
            <a:endParaRPr lang="en-GB" dirty="0"/>
          </a:p>
        </p:txBody>
      </p:sp>
      <p:sp>
        <p:nvSpPr>
          <p:cNvPr id="3" name="Content Placeholder 2"/>
          <p:cNvSpPr>
            <a:spLocks noGrp="1"/>
          </p:cNvSpPr>
          <p:nvPr>
            <p:ph idx="1"/>
          </p:nvPr>
        </p:nvSpPr>
        <p:spPr>
          <a:xfrm>
            <a:off x="584200" y="1700808"/>
            <a:ext cx="8915400" cy="4608661"/>
          </a:xfrm>
        </p:spPr>
        <p:txBody>
          <a:bodyPr/>
          <a:lstStyle/>
          <a:p>
            <a:r>
              <a:rPr lang="en-GB" sz="2800" dirty="0" smtClean="0">
                <a:solidFill>
                  <a:srgbClr val="002060"/>
                </a:solidFill>
              </a:rPr>
              <a:t>Opening balance </a:t>
            </a:r>
            <a:r>
              <a:rPr lang="en-GB" sz="2800" b="1" dirty="0" smtClean="0">
                <a:solidFill>
                  <a:srgbClr val="002060"/>
                </a:solidFill>
              </a:rPr>
              <a:t>£429.23</a:t>
            </a:r>
          </a:p>
          <a:p>
            <a:endParaRPr lang="en-GB" sz="1600" dirty="0" smtClean="0">
              <a:solidFill>
                <a:srgbClr val="002060"/>
              </a:solidFill>
            </a:endParaRPr>
          </a:p>
          <a:p>
            <a:r>
              <a:rPr lang="en-GB" sz="2800" dirty="0" smtClean="0">
                <a:solidFill>
                  <a:srgbClr val="002060"/>
                </a:solidFill>
              </a:rPr>
              <a:t>Year 2 accrued pension</a:t>
            </a:r>
          </a:p>
          <a:p>
            <a:pPr marL="457200" lvl="1" indent="0" algn="ctr">
              <a:buNone/>
            </a:pPr>
            <a:r>
              <a:rPr lang="en-GB" b="1" dirty="0" smtClean="0">
                <a:solidFill>
                  <a:srgbClr val="002060"/>
                </a:solidFill>
              </a:rPr>
              <a:t>£25,000 ÷ 59.7 = £418.76</a:t>
            </a:r>
          </a:p>
          <a:p>
            <a:pPr marL="514350" indent="-457200"/>
            <a:endParaRPr lang="en-GB" sz="1600" dirty="0" smtClean="0">
              <a:solidFill>
                <a:srgbClr val="002060"/>
              </a:solidFill>
            </a:endParaRPr>
          </a:p>
          <a:p>
            <a:pPr marL="514350" indent="-457200"/>
            <a:r>
              <a:rPr lang="en-GB" sz="2800" dirty="0" smtClean="0">
                <a:solidFill>
                  <a:srgbClr val="002060"/>
                </a:solidFill>
              </a:rPr>
              <a:t>Pension Benefit at end of year 2</a:t>
            </a:r>
          </a:p>
          <a:p>
            <a:pPr marL="457200" lvl="1" indent="0" algn="ctr">
              <a:buNone/>
            </a:pPr>
            <a:endParaRPr lang="en-GB" sz="1600" b="1" dirty="0" smtClean="0">
              <a:solidFill>
                <a:srgbClr val="002060"/>
              </a:solidFill>
            </a:endParaRPr>
          </a:p>
          <a:p>
            <a:pPr marL="457200" lvl="1" indent="0" algn="ctr">
              <a:buNone/>
            </a:pPr>
            <a:r>
              <a:rPr lang="en-GB" b="1" dirty="0" smtClean="0">
                <a:solidFill>
                  <a:srgbClr val="002060"/>
                </a:solidFill>
              </a:rPr>
              <a:t>£418.76 + £429.23 = £847.99</a:t>
            </a:r>
          </a:p>
          <a:p>
            <a:r>
              <a:rPr lang="en-US" sz="2800" b="1" dirty="0">
                <a:solidFill>
                  <a:srgbClr val="002060"/>
                </a:solidFill>
              </a:rPr>
              <a:t>Plus</a:t>
            </a:r>
            <a:r>
              <a:rPr lang="en-US" sz="2800" dirty="0">
                <a:solidFill>
                  <a:srgbClr val="002060"/>
                </a:solidFill>
              </a:rPr>
              <a:t> uprate by AWE  index e.g. = 2.5%</a:t>
            </a:r>
            <a:endParaRPr lang="en-GB" sz="2800" dirty="0">
              <a:solidFill>
                <a:srgbClr val="002060"/>
              </a:solidFill>
            </a:endParaRPr>
          </a:p>
          <a:p>
            <a:pPr marL="457200" lvl="1" indent="0" algn="ctr">
              <a:buNone/>
            </a:pPr>
            <a:endParaRPr lang="en-GB" sz="1600" b="1" dirty="0" smtClean="0">
              <a:solidFill>
                <a:srgbClr val="002060"/>
              </a:solidFill>
            </a:endParaRPr>
          </a:p>
          <a:p>
            <a:pPr marL="457200" lvl="1" indent="0" algn="ctr">
              <a:buNone/>
            </a:pPr>
            <a:r>
              <a:rPr lang="en-GB" b="1" dirty="0" smtClean="0">
                <a:solidFill>
                  <a:srgbClr val="002060"/>
                </a:solidFill>
              </a:rPr>
              <a:t>£856.37 x 1.025 = £869.19</a:t>
            </a:r>
            <a:endParaRPr lang="en-GB" b="1" dirty="0">
              <a:solidFill>
                <a:srgbClr val="002060"/>
              </a:solidFill>
            </a:endParaRPr>
          </a:p>
        </p:txBody>
      </p:sp>
    </p:spTree>
    <p:extLst>
      <p:ext uri="{BB962C8B-B14F-4D97-AF65-F5344CB8AC3E}">
        <p14:creationId xmlns:p14="http://schemas.microsoft.com/office/powerpoint/2010/main" val="1925065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512" y="1052736"/>
            <a:ext cx="8915400" cy="576263"/>
          </a:xfrm>
        </p:spPr>
        <p:txBody>
          <a:bodyPr/>
          <a:lstStyle/>
          <a:p>
            <a:r>
              <a:rPr lang="en-GB" dirty="0" smtClean="0"/>
              <a:t>Example: CARE Pension</a:t>
            </a:r>
            <a:endParaRPr lang="en-GB" dirty="0"/>
          </a:p>
        </p:txBody>
      </p:sp>
      <p:sp>
        <p:nvSpPr>
          <p:cNvPr id="3" name="Content Placeholder 2"/>
          <p:cNvSpPr>
            <a:spLocks noGrp="1"/>
          </p:cNvSpPr>
          <p:nvPr>
            <p:ph idx="1"/>
          </p:nvPr>
        </p:nvSpPr>
        <p:spPr>
          <a:xfrm>
            <a:off x="584200" y="1700808"/>
            <a:ext cx="8915400" cy="4608661"/>
          </a:xfrm>
        </p:spPr>
        <p:txBody>
          <a:bodyPr/>
          <a:lstStyle/>
          <a:p>
            <a:r>
              <a:rPr lang="en-GB" sz="2800" dirty="0" smtClean="0">
                <a:solidFill>
                  <a:srgbClr val="002060"/>
                </a:solidFill>
              </a:rPr>
              <a:t>Closing balance Year 2 = £869.19</a:t>
            </a:r>
          </a:p>
          <a:p>
            <a:endParaRPr lang="en-GB" sz="2800" dirty="0">
              <a:solidFill>
                <a:srgbClr val="002060"/>
              </a:solidFill>
            </a:endParaRPr>
          </a:p>
          <a:p>
            <a:r>
              <a:rPr lang="en-GB" sz="2800" dirty="0" smtClean="0">
                <a:solidFill>
                  <a:srgbClr val="002060"/>
                </a:solidFill>
              </a:rPr>
              <a:t>Each year another “portion” is built up.</a:t>
            </a:r>
          </a:p>
          <a:p>
            <a:endParaRPr lang="en-GB" sz="2800" dirty="0">
              <a:solidFill>
                <a:srgbClr val="002060"/>
              </a:solidFill>
            </a:endParaRPr>
          </a:p>
          <a:p>
            <a:r>
              <a:rPr lang="en-GB" sz="2800" dirty="0" smtClean="0">
                <a:solidFill>
                  <a:srgbClr val="002060"/>
                </a:solidFill>
              </a:rPr>
              <a:t>Unlike a Final Salary scheme, the portions are not revalued if you gain a promotion.</a:t>
            </a:r>
          </a:p>
          <a:p>
            <a:endParaRPr lang="en-GB" sz="2800" dirty="0" smtClean="0">
              <a:solidFill>
                <a:srgbClr val="002060"/>
              </a:solidFill>
            </a:endParaRPr>
          </a:p>
          <a:p>
            <a:r>
              <a:rPr lang="en-GB" sz="2800" dirty="0" smtClean="0">
                <a:solidFill>
                  <a:srgbClr val="002060"/>
                </a:solidFill>
              </a:rPr>
              <a:t>If an employee’s salary increases then the portion in that year will be of a higher value.</a:t>
            </a:r>
            <a:endParaRPr lang="en-GB" sz="2800" dirty="0">
              <a:solidFill>
                <a:srgbClr val="002060"/>
              </a:solidFill>
            </a:endParaRPr>
          </a:p>
          <a:p>
            <a:endParaRPr lang="en-GB" sz="2800" dirty="0">
              <a:solidFill>
                <a:srgbClr val="002060"/>
              </a:solidFill>
            </a:endParaRPr>
          </a:p>
        </p:txBody>
      </p:sp>
    </p:spTree>
    <p:extLst>
      <p:ext uri="{BB962C8B-B14F-4D97-AF65-F5344CB8AC3E}">
        <p14:creationId xmlns:p14="http://schemas.microsoft.com/office/powerpoint/2010/main" val="2846486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Contribution Rates</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1469219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New Contribution </a:t>
            </a:r>
            <a:r>
              <a:rPr lang="en-GB" dirty="0"/>
              <a:t>R</a:t>
            </a:r>
            <a:r>
              <a:rPr lang="en-GB" smtClean="0"/>
              <a:t>ates</a:t>
            </a:r>
            <a:endParaRPr lang="en-GB" dirty="0"/>
          </a:p>
        </p:txBody>
      </p:sp>
      <p:sp>
        <p:nvSpPr>
          <p:cNvPr id="3" name="Content Placeholder 2"/>
          <p:cNvSpPr>
            <a:spLocks noGrp="1"/>
          </p:cNvSpPr>
          <p:nvPr>
            <p:ph idx="1"/>
          </p:nvPr>
        </p:nvSpPr>
        <p:spPr>
          <a:xfrm>
            <a:off x="560512" y="2204864"/>
            <a:ext cx="7105104" cy="4281488"/>
          </a:xfrm>
        </p:spPr>
        <p:txBody>
          <a:bodyPr/>
          <a:lstStyle/>
          <a:p>
            <a:r>
              <a:rPr lang="en-GB" sz="2800" dirty="0">
                <a:solidFill>
                  <a:srgbClr val="002060"/>
                </a:solidFill>
                <a:latin typeface="Arial" charset="0"/>
              </a:rPr>
              <a:t>4 contribution rates / pay </a:t>
            </a:r>
            <a:r>
              <a:rPr lang="en-GB" sz="2800" dirty="0" smtClean="0">
                <a:solidFill>
                  <a:srgbClr val="002060"/>
                </a:solidFill>
                <a:latin typeface="Arial" charset="0"/>
              </a:rPr>
              <a:t>bands</a:t>
            </a:r>
            <a:endParaRPr lang="en-GB" sz="2800" dirty="0">
              <a:solidFill>
                <a:srgbClr val="002060"/>
              </a:solidFill>
              <a:latin typeface="Arial" charset="0"/>
            </a:endParaRPr>
          </a:p>
          <a:p>
            <a:endParaRPr lang="en-GB" sz="2800" dirty="0" smtClean="0">
              <a:solidFill>
                <a:srgbClr val="002060"/>
              </a:solidFill>
              <a:latin typeface="Arial" charset="0"/>
            </a:endParaRPr>
          </a:p>
          <a:p>
            <a:r>
              <a:rPr lang="en-GB" sz="2800" dirty="0" smtClean="0">
                <a:solidFill>
                  <a:srgbClr val="002060"/>
                </a:solidFill>
                <a:latin typeface="Arial" charset="0"/>
              </a:rPr>
              <a:t>Retained firefighter</a:t>
            </a:r>
            <a:r>
              <a:rPr lang="en-GB" sz="2800" dirty="0">
                <a:solidFill>
                  <a:srgbClr val="002060"/>
                </a:solidFill>
                <a:latin typeface="Arial" charset="0"/>
              </a:rPr>
              <a:t>, contribution based on reference </a:t>
            </a:r>
            <a:r>
              <a:rPr lang="en-GB" sz="2800" dirty="0" smtClean="0">
                <a:solidFill>
                  <a:srgbClr val="002060"/>
                </a:solidFill>
                <a:latin typeface="Arial" charset="0"/>
              </a:rPr>
              <a:t>pay</a:t>
            </a:r>
            <a:endParaRPr lang="en-GB" sz="2800" dirty="0">
              <a:solidFill>
                <a:srgbClr val="002060"/>
              </a:solidFill>
              <a:latin typeface="Arial" charset="0"/>
            </a:endParaRPr>
          </a:p>
          <a:p>
            <a:endParaRPr lang="en-GB" sz="2800" dirty="0" smtClean="0">
              <a:solidFill>
                <a:srgbClr val="002060"/>
              </a:solidFill>
              <a:latin typeface="Arial" charset="0"/>
            </a:endParaRPr>
          </a:p>
          <a:p>
            <a:r>
              <a:rPr lang="en-GB" sz="2800" dirty="0" smtClean="0">
                <a:solidFill>
                  <a:srgbClr val="002060"/>
                </a:solidFill>
                <a:latin typeface="Arial" charset="0"/>
              </a:rPr>
              <a:t>Part </a:t>
            </a:r>
            <a:r>
              <a:rPr lang="en-GB" sz="2800" dirty="0">
                <a:solidFill>
                  <a:srgbClr val="002060"/>
                </a:solidFill>
                <a:latin typeface="Arial" charset="0"/>
              </a:rPr>
              <a:t>time firefighters’ contribution based on whole time equivalent </a:t>
            </a:r>
            <a:r>
              <a:rPr lang="en-GB" sz="2800" dirty="0" smtClean="0">
                <a:solidFill>
                  <a:srgbClr val="002060"/>
                </a:solidFill>
                <a:latin typeface="Arial" charset="0"/>
              </a:rPr>
              <a:t>pay</a:t>
            </a:r>
          </a:p>
          <a:p>
            <a:pPr marL="0" indent="0">
              <a:buNone/>
            </a:pPr>
            <a:endParaRPr lang="en-GB" sz="2800" dirty="0"/>
          </a:p>
        </p:txBody>
      </p:sp>
    </p:spTree>
    <p:extLst>
      <p:ext uri="{BB962C8B-B14F-4D97-AF65-F5344CB8AC3E}">
        <p14:creationId xmlns:p14="http://schemas.microsoft.com/office/powerpoint/2010/main" val="2761822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Contribution Rates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8510131"/>
              </p:ext>
            </p:extLst>
          </p:nvPr>
        </p:nvGraphicFramePr>
        <p:xfrm>
          <a:off x="704528" y="1844675"/>
          <a:ext cx="8795077" cy="4488180"/>
        </p:xfrm>
        <a:graphic>
          <a:graphicData uri="http://schemas.openxmlformats.org/drawingml/2006/table">
            <a:tbl>
              <a:tblPr firstRow="1" bandRow="1">
                <a:tableStyleId>{5C22544A-7EE6-4342-B048-85BDC9FD1C3A}</a:tableStyleId>
              </a:tblPr>
              <a:tblGrid>
                <a:gridCol w="3744416"/>
                <a:gridCol w="1800201"/>
                <a:gridCol w="1584176"/>
                <a:gridCol w="1666284"/>
              </a:tblGrid>
              <a:tr h="370840">
                <a:tc>
                  <a:txBody>
                    <a:bodyPr/>
                    <a:lstStyle/>
                    <a:p>
                      <a:pPr algn="l" fontAlgn="b"/>
                      <a:r>
                        <a:rPr lang="en-GB" sz="2400" b="1" i="0" u="none" strike="noStrike" dirty="0">
                          <a:solidFill>
                            <a:srgbClr val="002060"/>
                          </a:solidFill>
                          <a:effectLst/>
                          <a:latin typeface="Arial"/>
                        </a:rPr>
                        <a:t>Salary bands</a:t>
                      </a:r>
                    </a:p>
                  </a:txBody>
                  <a:tcPr marL="8255" marR="8255" marT="8255" marB="0" anchor="b"/>
                </a:tc>
                <a:tc>
                  <a:txBody>
                    <a:bodyPr/>
                    <a:lstStyle/>
                    <a:p>
                      <a:pPr algn="l" fontAlgn="b"/>
                      <a:r>
                        <a:rPr lang="en-GB" sz="2400" b="1" i="0" u="none" strike="noStrike" dirty="0">
                          <a:solidFill>
                            <a:srgbClr val="002060"/>
                          </a:solidFill>
                          <a:effectLst/>
                          <a:latin typeface="Arial"/>
                        </a:rPr>
                        <a:t>FPS 1992</a:t>
                      </a:r>
                    </a:p>
                  </a:txBody>
                  <a:tcPr marL="8255" marR="8255" marT="8255" marB="0" anchor="b"/>
                </a:tc>
                <a:tc>
                  <a:txBody>
                    <a:bodyPr/>
                    <a:lstStyle/>
                    <a:p>
                      <a:pPr algn="l" fontAlgn="b"/>
                      <a:r>
                        <a:rPr lang="en-GB" sz="2400" b="1" i="0" u="none" strike="noStrike" dirty="0">
                          <a:solidFill>
                            <a:srgbClr val="002060"/>
                          </a:solidFill>
                          <a:effectLst/>
                          <a:latin typeface="Arial"/>
                        </a:rPr>
                        <a:t>FPS 2006</a:t>
                      </a:r>
                    </a:p>
                  </a:txBody>
                  <a:tcPr marL="8255" marR="8255" marT="8255" marB="0" anchor="b"/>
                </a:tc>
                <a:tc>
                  <a:txBody>
                    <a:bodyPr/>
                    <a:lstStyle/>
                    <a:p>
                      <a:pPr algn="l" fontAlgn="b"/>
                      <a:r>
                        <a:rPr lang="en-GB" sz="2400" b="1" i="0" u="none" strike="noStrike" dirty="0">
                          <a:solidFill>
                            <a:srgbClr val="002060"/>
                          </a:solidFill>
                          <a:effectLst/>
                          <a:latin typeface="Arial"/>
                        </a:rPr>
                        <a:t>FPS 2015</a:t>
                      </a:r>
                    </a:p>
                  </a:txBody>
                  <a:tcPr marL="8255" marR="8255" marT="8255" marB="0" anchor="b"/>
                </a:tc>
              </a:tr>
              <a:tr h="370840">
                <a:tc>
                  <a:txBody>
                    <a:bodyPr/>
                    <a:lstStyle/>
                    <a:p>
                      <a:pPr algn="l" fontAlgn="b"/>
                      <a:r>
                        <a:rPr lang="en-GB" sz="2400" b="0" i="0" u="none" strike="noStrike" dirty="0">
                          <a:solidFill>
                            <a:srgbClr val="002060"/>
                          </a:solidFill>
                          <a:effectLst/>
                          <a:latin typeface="Arial"/>
                        </a:rPr>
                        <a:t>Up to £</a:t>
                      </a:r>
                      <a:r>
                        <a:rPr lang="en-GB" sz="2400" b="0" i="0" u="none" strike="noStrike" dirty="0" smtClean="0">
                          <a:solidFill>
                            <a:srgbClr val="002060"/>
                          </a:solidFill>
                          <a:effectLst/>
                          <a:latin typeface="Arial"/>
                        </a:rPr>
                        <a:t>15,000</a:t>
                      </a:r>
                      <a:endParaRPr lang="en-GB" sz="2400" b="0" i="0" u="none" strike="noStrike" dirty="0">
                        <a:solidFill>
                          <a:srgbClr val="002060"/>
                        </a:solidFill>
                        <a:effectLst/>
                        <a:latin typeface="Arial"/>
                      </a:endParaRPr>
                    </a:p>
                  </a:txBody>
                  <a:tcPr marL="8255" marR="8255" marT="8255" marB="0" anchor="b"/>
                </a:tc>
                <a:tc>
                  <a:txBody>
                    <a:bodyPr/>
                    <a:lstStyle/>
                    <a:p>
                      <a:pPr algn="l" fontAlgn="b"/>
                      <a:r>
                        <a:rPr lang="en-GB" sz="2400" b="0" i="0" u="none" strike="noStrike" dirty="0">
                          <a:solidFill>
                            <a:srgbClr val="002060"/>
                          </a:solidFill>
                          <a:effectLst/>
                          <a:latin typeface="Arial"/>
                        </a:rPr>
                        <a:t>11%</a:t>
                      </a:r>
                    </a:p>
                  </a:txBody>
                  <a:tcPr marL="8255" marR="8255" marT="8255" marB="0" anchor="b"/>
                </a:tc>
                <a:tc>
                  <a:txBody>
                    <a:bodyPr/>
                    <a:lstStyle/>
                    <a:p>
                      <a:pPr algn="l" fontAlgn="b"/>
                      <a:r>
                        <a:rPr lang="en-GB" sz="2400" b="0" i="0" u="none" strike="noStrike" dirty="0">
                          <a:solidFill>
                            <a:srgbClr val="002060"/>
                          </a:solidFill>
                          <a:effectLst/>
                          <a:latin typeface="Arial"/>
                        </a:rPr>
                        <a:t>8.5%</a:t>
                      </a:r>
                    </a:p>
                  </a:txBody>
                  <a:tcPr marL="8255" marR="8255" marT="8255" marB="0" anchor="b"/>
                </a:tc>
                <a:tc>
                  <a:txBody>
                    <a:bodyPr/>
                    <a:lstStyle/>
                    <a:p>
                      <a:pPr algn="l" fontAlgn="b"/>
                      <a:r>
                        <a:rPr lang="en-GB" sz="2400" b="1" i="0" u="none" strike="noStrike" dirty="0">
                          <a:solidFill>
                            <a:srgbClr val="002060"/>
                          </a:solidFill>
                          <a:effectLst/>
                          <a:latin typeface="Arial"/>
                        </a:rPr>
                        <a:t>10%</a:t>
                      </a:r>
                    </a:p>
                  </a:txBody>
                  <a:tcPr marL="8255" marR="8255" marT="8255" marB="0" anchor="b"/>
                </a:tc>
              </a:tr>
              <a:tr h="370840">
                <a:tc>
                  <a:txBody>
                    <a:bodyPr/>
                    <a:lstStyle/>
                    <a:p>
                      <a:pPr algn="l" fontAlgn="b"/>
                      <a:r>
                        <a:rPr lang="en-GB" sz="2400" b="0" i="0" u="none" strike="noStrike">
                          <a:solidFill>
                            <a:srgbClr val="002060"/>
                          </a:solidFill>
                          <a:effectLst/>
                          <a:latin typeface="Arial"/>
                        </a:rPr>
                        <a:t>£15,000 to £21,000</a:t>
                      </a:r>
                    </a:p>
                  </a:txBody>
                  <a:tcPr marL="8255" marR="8255" marT="8255" marB="0" anchor="b"/>
                </a:tc>
                <a:tc>
                  <a:txBody>
                    <a:bodyPr/>
                    <a:lstStyle/>
                    <a:p>
                      <a:pPr algn="l" fontAlgn="b"/>
                      <a:r>
                        <a:rPr lang="en-GB" sz="2400" b="0" i="0" u="none" strike="noStrike" dirty="0">
                          <a:solidFill>
                            <a:srgbClr val="002060"/>
                          </a:solidFill>
                          <a:effectLst/>
                          <a:latin typeface="Arial"/>
                        </a:rPr>
                        <a:t>12.2%</a:t>
                      </a:r>
                    </a:p>
                  </a:txBody>
                  <a:tcPr marL="8255" marR="8255" marT="8255" marB="0" anchor="b"/>
                </a:tc>
                <a:tc>
                  <a:txBody>
                    <a:bodyPr/>
                    <a:lstStyle/>
                    <a:p>
                      <a:pPr algn="l" fontAlgn="b"/>
                      <a:r>
                        <a:rPr lang="en-GB" sz="2400" b="0" i="0" u="none" strike="noStrike" dirty="0">
                          <a:solidFill>
                            <a:srgbClr val="002060"/>
                          </a:solidFill>
                          <a:effectLst/>
                          <a:latin typeface="Arial"/>
                        </a:rPr>
                        <a:t>9.4%</a:t>
                      </a:r>
                    </a:p>
                  </a:txBody>
                  <a:tcPr marL="8255" marR="8255" marT="8255" marB="0" anchor="b"/>
                </a:tc>
                <a:tc>
                  <a:txBody>
                    <a:bodyPr/>
                    <a:lstStyle/>
                    <a:p>
                      <a:pPr algn="l" fontAlgn="b"/>
                      <a:r>
                        <a:rPr lang="en-GB" sz="2400" b="1" i="0" u="none" strike="noStrike" dirty="0">
                          <a:solidFill>
                            <a:srgbClr val="002060"/>
                          </a:solidFill>
                          <a:effectLst/>
                          <a:latin typeface="Arial"/>
                        </a:rPr>
                        <a:t>10%</a:t>
                      </a:r>
                    </a:p>
                  </a:txBody>
                  <a:tcPr marL="8255" marR="8255" marT="8255" marB="0" anchor="b"/>
                </a:tc>
              </a:tr>
              <a:tr h="370840">
                <a:tc>
                  <a:txBody>
                    <a:bodyPr/>
                    <a:lstStyle/>
                    <a:p>
                      <a:pPr algn="l" fontAlgn="b"/>
                      <a:r>
                        <a:rPr lang="en-GB" sz="2400" b="0" i="0" u="none" strike="noStrike">
                          <a:solidFill>
                            <a:srgbClr val="002060"/>
                          </a:solidFill>
                          <a:effectLst/>
                          <a:latin typeface="Arial"/>
                        </a:rPr>
                        <a:t>£21,000 to £27,000</a:t>
                      </a:r>
                    </a:p>
                  </a:txBody>
                  <a:tcPr marL="8255" marR="8255" marT="8255" marB="0" anchor="b"/>
                </a:tc>
                <a:tc>
                  <a:txBody>
                    <a:bodyPr/>
                    <a:lstStyle/>
                    <a:p>
                      <a:pPr algn="l" fontAlgn="b"/>
                      <a:r>
                        <a:rPr lang="en-GB" sz="2400" b="0" i="0" u="none" strike="noStrike">
                          <a:solidFill>
                            <a:srgbClr val="002060"/>
                          </a:solidFill>
                          <a:effectLst/>
                          <a:latin typeface="Arial"/>
                        </a:rPr>
                        <a:t>14.2%</a:t>
                      </a:r>
                    </a:p>
                  </a:txBody>
                  <a:tcPr marL="8255" marR="8255" marT="8255" marB="0" anchor="b"/>
                </a:tc>
                <a:tc>
                  <a:txBody>
                    <a:bodyPr/>
                    <a:lstStyle/>
                    <a:p>
                      <a:pPr algn="l" fontAlgn="b"/>
                      <a:r>
                        <a:rPr lang="en-GB" sz="2400" b="0" i="0" u="none" strike="noStrike">
                          <a:solidFill>
                            <a:srgbClr val="002060"/>
                          </a:solidFill>
                          <a:effectLst/>
                          <a:latin typeface="Arial"/>
                        </a:rPr>
                        <a:t>10.4%</a:t>
                      </a:r>
                    </a:p>
                  </a:txBody>
                  <a:tcPr marL="8255" marR="8255" marT="8255" marB="0" anchor="b"/>
                </a:tc>
                <a:tc>
                  <a:txBody>
                    <a:bodyPr/>
                    <a:lstStyle/>
                    <a:p>
                      <a:pPr algn="l" fontAlgn="b"/>
                      <a:r>
                        <a:rPr lang="en-GB" sz="2400" b="1" i="0" u="none" strike="noStrike" dirty="0">
                          <a:solidFill>
                            <a:srgbClr val="002060"/>
                          </a:solidFill>
                          <a:effectLst/>
                          <a:latin typeface="Arial"/>
                        </a:rPr>
                        <a:t>10%</a:t>
                      </a:r>
                    </a:p>
                  </a:txBody>
                  <a:tcPr marL="8255" marR="8255" marT="8255" marB="0" anchor="b"/>
                </a:tc>
              </a:tr>
              <a:tr h="370840">
                <a:tc>
                  <a:txBody>
                    <a:bodyPr/>
                    <a:lstStyle/>
                    <a:p>
                      <a:pPr algn="l" fontAlgn="b"/>
                      <a:r>
                        <a:rPr lang="en-GB" sz="2400" b="0" i="0" u="none" strike="noStrike">
                          <a:solidFill>
                            <a:srgbClr val="002060"/>
                          </a:solidFill>
                          <a:effectLst/>
                          <a:latin typeface="Arial"/>
                        </a:rPr>
                        <a:t>£27,000 to £30,000</a:t>
                      </a:r>
                    </a:p>
                  </a:txBody>
                  <a:tcPr marL="8255" marR="8255" marT="8255" marB="0" anchor="b"/>
                </a:tc>
                <a:tc>
                  <a:txBody>
                    <a:bodyPr/>
                    <a:lstStyle/>
                    <a:p>
                      <a:pPr algn="l" fontAlgn="b"/>
                      <a:r>
                        <a:rPr lang="en-GB" sz="2400" b="0" i="0" u="none" strike="noStrike">
                          <a:solidFill>
                            <a:srgbClr val="002060"/>
                          </a:solidFill>
                          <a:effectLst/>
                          <a:latin typeface="Arial"/>
                        </a:rPr>
                        <a:t>14.2%</a:t>
                      </a:r>
                    </a:p>
                  </a:txBody>
                  <a:tcPr marL="8255" marR="8255" marT="8255" marB="0" anchor="b"/>
                </a:tc>
                <a:tc>
                  <a:txBody>
                    <a:bodyPr/>
                    <a:lstStyle/>
                    <a:p>
                      <a:pPr algn="l" fontAlgn="b"/>
                      <a:r>
                        <a:rPr lang="en-GB" sz="2400" b="0" i="0" u="none" strike="noStrike">
                          <a:solidFill>
                            <a:srgbClr val="002060"/>
                          </a:solidFill>
                          <a:effectLst/>
                          <a:latin typeface="Arial"/>
                        </a:rPr>
                        <a:t>10.4%</a:t>
                      </a:r>
                    </a:p>
                  </a:txBody>
                  <a:tcPr marL="8255" marR="8255" marT="8255" marB="0" anchor="b"/>
                </a:tc>
                <a:tc>
                  <a:txBody>
                    <a:bodyPr/>
                    <a:lstStyle/>
                    <a:p>
                      <a:pPr algn="l" fontAlgn="b"/>
                      <a:r>
                        <a:rPr lang="en-GB" sz="2400" b="0" i="0" u="none" strike="noStrike" dirty="0">
                          <a:solidFill>
                            <a:srgbClr val="002060"/>
                          </a:solidFill>
                          <a:effectLst/>
                          <a:latin typeface="Arial"/>
                        </a:rPr>
                        <a:t>12.2%</a:t>
                      </a:r>
                    </a:p>
                  </a:txBody>
                  <a:tcPr marL="8255" marR="8255" marT="8255" marB="0" anchor="b"/>
                </a:tc>
              </a:tr>
              <a:tr h="370840">
                <a:tc>
                  <a:txBody>
                    <a:bodyPr/>
                    <a:lstStyle/>
                    <a:p>
                      <a:pPr algn="l" fontAlgn="b"/>
                      <a:r>
                        <a:rPr lang="en-GB" sz="2400" b="0" i="0" u="none" strike="noStrike" dirty="0">
                          <a:solidFill>
                            <a:srgbClr val="002060"/>
                          </a:solidFill>
                          <a:effectLst/>
                          <a:latin typeface="Arial"/>
                        </a:rPr>
                        <a:t>£30,000 to £40,000</a:t>
                      </a:r>
                    </a:p>
                  </a:txBody>
                  <a:tcPr marL="8255" marR="8255" marT="8255" marB="0" anchor="b"/>
                </a:tc>
                <a:tc>
                  <a:txBody>
                    <a:bodyPr/>
                    <a:lstStyle/>
                    <a:p>
                      <a:pPr algn="l" fontAlgn="b"/>
                      <a:r>
                        <a:rPr lang="en-GB" sz="2400" b="0" i="0" u="none" strike="noStrike">
                          <a:solidFill>
                            <a:srgbClr val="002060"/>
                          </a:solidFill>
                          <a:effectLst/>
                          <a:latin typeface="Arial"/>
                        </a:rPr>
                        <a:t>14.7%</a:t>
                      </a:r>
                    </a:p>
                  </a:txBody>
                  <a:tcPr marL="8255" marR="8255" marT="8255" marB="0" anchor="b"/>
                </a:tc>
                <a:tc>
                  <a:txBody>
                    <a:bodyPr/>
                    <a:lstStyle/>
                    <a:p>
                      <a:pPr algn="l" fontAlgn="b"/>
                      <a:r>
                        <a:rPr lang="en-GB" sz="2400" b="0" i="0" u="none" strike="noStrike">
                          <a:solidFill>
                            <a:srgbClr val="002060"/>
                          </a:solidFill>
                          <a:effectLst/>
                          <a:latin typeface="Arial"/>
                        </a:rPr>
                        <a:t>10.9%</a:t>
                      </a:r>
                    </a:p>
                  </a:txBody>
                  <a:tcPr marL="8255" marR="8255" marT="8255" marB="0" anchor="b"/>
                </a:tc>
                <a:tc>
                  <a:txBody>
                    <a:bodyPr/>
                    <a:lstStyle/>
                    <a:p>
                      <a:pPr algn="l" fontAlgn="b"/>
                      <a:r>
                        <a:rPr lang="en-GB" sz="2400" b="0" i="0" u="none" strike="noStrike" dirty="0">
                          <a:solidFill>
                            <a:srgbClr val="002060"/>
                          </a:solidFill>
                          <a:effectLst/>
                          <a:latin typeface="Arial"/>
                        </a:rPr>
                        <a:t>12.2%</a:t>
                      </a:r>
                    </a:p>
                  </a:txBody>
                  <a:tcPr marL="8255" marR="8255" marT="8255" marB="0" anchor="b"/>
                </a:tc>
              </a:tr>
              <a:tr h="370840">
                <a:tc>
                  <a:txBody>
                    <a:bodyPr/>
                    <a:lstStyle/>
                    <a:p>
                      <a:pPr algn="l" fontAlgn="b"/>
                      <a:r>
                        <a:rPr lang="en-GB" sz="2400" b="0" i="0" u="none" strike="noStrike" dirty="0">
                          <a:solidFill>
                            <a:srgbClr val="002060"/>
                          </a:solidFill>
                          <a:effectLst/>
                          <a:latin typeface="Arial"/>
                        </a:rPr>
                        <a:t>£40,000 to £50,000</a:t>
                      </a:r>
                    </a:p>
                  </a:txBody>
                  <a:tcPr marL="8255" marR="8255" marT="8255" marB="0" anchor="b"/>
                </a:tc>
                <a:tc>
                  <a:txBody>
                    <a:bodyPr/>
                    <a:lstStyle/>
                    <a:p>
                      <a:pPr algn="l" fontAlgn="b"/>
                      <a:r>
                        <a:rPr lang="en-GB" sz="2400" b="0" i="0" u="none" strike="noStrike">
                          <a:solidFill>
                            <a:srgbClr val="002060"/>
                          </a:solidFill>
                          <a:effectLst/>
                          <a:latin typeface="Arial"/>
                        </a:rPr>
                        <a:t>15.2%</a:t>
                      </a:r>
                    </a:p>
                  </a:txBody>
                  <a:tcPr marL="8255" marR="8255" marT="8255" marB="0" anchor="b"/>
                </a:tc>
                <a:tc>
                  <a:txBody>
                    <a:bodyPr/>
                    <a:lstStyle/>
                    <a:p>
                      <a:pPr algn="l" fontAlgn="b"/>
                      <a:r>
                        <a:rPr lang="en-GB" sz="2400" b="0" i="0" u="none" strike="noStrike">
                          <a:solidFill>
                            <a:srgbClr val="002060"/>
                          </a:solidFill>
                          <a:effectLst/>
                          <a:latin typeface="Arial"/>
                        </a:rPr>
                        <a:t>11.2%</a:t>
                      </a:r>
                    </a:p>
                  </a:txBody>
                  <a:tcPr marL="8255" marR="8255" marT="8255" marB="0" anchor="b"/>
                </a:tc>
                <a:tc>
                  <a:txBody>
                    <a:bodyPr/>
                    <a:lstStyle/>
                    <a:p>
                      <a:pPr algn="l" fontAlgn="b"/>
                      <a:r>
                        <a:rPr lang="en-GB" sz="2400" b="0" i="0" u="none" strike="noStrike" dirty="0">
                          <a:solidFill>
                            <a:srgbClr val="002060"/>
                          </a:solidFill>
                          <a:effectLst/>
                          <a:latin typeface="Arial"/>
                        </a:rPr>
                        <a:t>12.2%</a:t>
                      </a:r>
                    </a:p>
                  </a:txBody>
                  <a:tcPr marL="8255" marR="8255" marT="8255" marB="0" anchor="b"/>
                </a:tc>
              </a:tr>
              <a:tr h="370840">
                <a:tc>
                  <a:txBody>
                    <a:bodyPr/>
                    <a:lstStyle/>
                    <a:p>
                      <a:pPr algn="l" fontAlgn="b"/>
                      <a:r>
                        <a:rPr lang="en-GB" sz="2400" b="0" i="0" u="none" strike="noStrike" dirty="0">
                          <a:solidFill>
                            <a:srgbClr val="002060"/>
                          </a:solidFill>
                          <a:effectLst/>
                          <a:latin typeface="Arial"/>
                        </a:rPr>
                        <a:t>£50,000 to £60,000</a:t>
                      </a:r>
                    </a:p>
                  </a:txBody>
                  <a:tcPr marL="8255" marR="8255" marT="8255" marB="0" anchor="b"/>
                </a:tc>
                <a:tc>
                  <a:txBody>
                    <a:bodyPr/>
                    <a:lstStyle/>
                    <a:p>
                      <a:pPr algn="l" fontAlgn="b"/>
                      <a:r>
                        <a:rPr lang="en-GB" sz="2400" b="0" i="0" u="none" strike="noStrike">
                          <a:solidFill>
                            <a:srgbClr val="002060"/>
                          </a:solidFill>
                          <a:effectLst/>
                          <a:latin typeface="Arial"/>
                        </a:rPr>
                        <a:t>15.5%</a:t>
                      </a:r>
                    </a:p>
                  </a:txBody>
                  <a:tcPr marL="8255" marR="8255" marT="8255" marB="0" anchor="b"/>
                </a:tc>
                <a:tc>
                  <a:txBody>
                    <a:bodyPr/>
                    <a:lstStyle/>
                    <a:p>
                      <a:pPr algn="l" fontAlgn="b"/>
                      <a:r>
                        <a:rPr lang="en-GB" sz="2400" b="0" i="0" u="none" strike="noStrike">
                          <a:solidFill>
                            <a:srgbClr val="002060"/>
                          </a:solidFill>
                          <a:effectLst/>
                          <a:latin typeface="Arial"/>
                        </a:rPr>
                        <a:t>11.3%</a:t>
                      </a:r>
                    </a:p>
                  </a:txBody>
                  <a:tcPr marL="8255" marR="8255" marT="8255" marB="0" anchor="b"/>
                </a:tc>
                <a:tc>
                  <a:txBody>
                    <a:bodyPr/>
                    <a:lstStyle/>
                    <a:p>
                      <a:pPr algn="l" fontAlgn="b"/>
                      <a:r>
                        <a:rPr lang="en-GB" sz="2400" b="1" i="0" u="none" strike="noStrike" dirty="0">
                          <a:solidFill>
                            <a:srgbClr val="002060"/>
                          </a:solidFill>
                          <a:effectLst/>
                          <a:latin typeface="Arial"/>
                        </a:rPr>
                        <a:t>13.5%</a:t>
                      </a:r>
                    </a:p>
                  </a:txBody>
                  <a:tcPr marL="8255" marR="8255" marT="8255" marB="0" anchor="b"/>
                </a:tc>
              </a:tr>
              <a:tr h="370840">
                <a:tc>
                  <a:txBody>
                    <a:bodyPr/>
                    <a:lstStyle/>
                    <a:p>
                      <a:pPr algn="l" fontAlgn="b"/>
                      <a:r>
                        <a:rPr lang="en-GB" sz="2400" b="0" i="0" u="none" strike="noStrike">
                          <a:solidFill>
                            <a:srgbClr val="002060"/>
                          </a:solidFill>
                          <a:effectLst/>
                          <a:latin typeface="Arial"/>
                        </a:rPr>
                        <a:t>£60,000 to £100,000</a:t>
                      </a:r>
                    </a:p>
                  </a:txBody>
                  <a:tcPr marL="8255" marR="8255" marT="8255" marB="0" anchor="b"/>
                </a:tc>
                <a:tc>
                  <a:txBody>
                    <a:bodyPr/>
                    <a:lstStyle/>
                    <a:p>
                      <a:pPr algn="l" fontAlgn="b"/>
                      <a:r>
                        <a:rPr lang="en-GB" sz="2400" b="0" i="0" u="none" strike="noStrike">
                          <a:solidFill>
                            <a:srgbClr val="002060"/>
                          </a:solidFill>
                          <a:effectLst/>
                          <a:latin typeface="Arial"/>
                        </a:rPr>
                        <a:t>16%</a:t>
                      </a:r>
                    </a:p>
                  </a:txBody>
                  <a:tcPr marL="8255" marR="8255" marT="8255" marB="0" anchor="b"/>
                </a:tc>
                <a:tc>
                  <a:txBody>
                    <a:bodyPr/>
                    <a:lstStyle/>
                    <a:p>
                      <a:pPr algn="l" fontAlgn="b"/>
                      <a:r>
                        <a:rPr lang="en-GB" sz="2400" b="0" i="0" u="none" strike="noStrike">
                          <a:solidFill>
                            <a:srgbClr val="002060"/>
                          </a:solidFill>
                          <a:effectLst/>
                          <a:latin typeface="Arial"/>
                        </a:rPr>
                        <a:t>11.7%</a:t>
                      </a:r>
                    </a:p>
                  </a:txBody>
                  <a:tcPr marL="8255" marR="8255" marT="8255" marB="0" anchor="b"/>
                </a:tc>
                <a:tc>
                  <a:txBody>
                    <a:bodyPr/>
                    <a:lstStyle/>
                    <a:p>
                      <a:pPr algn="l" fontAlgn="b"/>
                      <a:r>
                        <a:rPr lang="en-GB" sz="2400" b="1" i="0" u="none" strike="noStrike" dirty="0">
                          <a:solidFill>
                            <a:srgbClr val="002060"/>
                          </a:solidFill>
                          <a:effectLst/>
                          <a:latin typeface="Arial"/>
                        </a:rPr>
                        <a:t>13.5%</a:t>
                      </a:r>
                    </a:p>
                  </a:txBody>
                  <a:tcPr marL="8255" marR="8255" marT="8255" marB="0" anchor="b"/>
                </a:tc>
              </a:tr>
              <a:tr h="370840">
                <a:tc>
                  <a:txBody>
                    <a:bodyPr/>
                    <a:lstStyle/>
                    <a:p>
                      <a:pPr algn="l" fontAlgn="b"/>
                      <a:r>
                        <a:rPr lang="en-GB" sz="2400" b="0" i="0" u="none" strike="noStrike">
                          <a:solidFill>
                            <a:srgbClr val="002060"/>
                          </a:solidFill>
                          <a:effectLst/>
                          <a:latin typeface="Arial"/>
                        </a:rPr>
                        <a:t>£100,000 to £120,000</a:t>
                      </a:r>
                    </a:p>
                  </a:txBody>
                  <a:tcPr marL="8255" marR="8255" marT="8255" marB="0" anchor="b"/>
                </a:tc>
                <a:tc>
                  <a:txBody>
                    <a:bodyPr/>
                    <a:lstStyle/>
                    <a:p>
                      <a:pPr algn="l" fontAlgn="b"/>
                      <a:r>
                        <a:rPr lang="en-GB" sz="2400" b="0" i="0" u="none" strike="noStrike">
                          <a:solidFill>
                            <a:srgbClr val="002060"/>
                          </a:solidFill>
                          <a:effectLst/>
                          <a:latin typeface="Arial"/>
                        </a:rPr>
                        <a:t>16.5%</a:t>
                      </a:r>
                    </a:p>
                  </a:txBody>
                  <a:tcPr marL="8255" marR="8255" marT="8255" marB="0" anchor="b"/>
                </a:tc>
                <a:tc>
                  <a:txBody>
                    <a:bodyPr/>
                    <a:lstStyle/>
                    <a:p>
                      <a:pPr algn="l" fontAlgn="b"/>
                      <a:r>
                        <a:rPr lang="en-GB" sz="2400" b="0" i="0" u="none" strike="noStrike">
                          <a:solidFill>
                            <a:srgbClr val="002060"/>
                          </a:solidFill>
                          <a:effectLst/>
                          <a:latin typeface="Arial"/>
                        </a:rPr>
                        <a:t>12.1%</a:t>
                      </a:r>
                    </a:p>
                  </a:txBody>
                  <a:tcPr marL="8255" marR="8255" marT="8255" marB="0" anchor="b"/>
                </a:tc>
                <a:tc>
                  <a:txBody>
                    <a:bodyPr/>
                    <a:lstStyle/>
                    <a:p>
                      <a:pPr algn="l" fontAlgn="b"/>
                      <a:r>
                        <a:rPr lang="en-GB" sz="2400" b="1" i="0" u="none" strike="noStrike" dirty="0">
                          <a:solidFill>
                            <a:srgbClr val="002060"/>
                          </a:solidFill>
                          <a:effectLst/>
                          <a:latin typeface="Arial"/>
                        </a:rPr>
                        <a:t>13.5%</a:t>
                      </a:r>
                    </a:p>
                  </a:txBody>
                  <a:tcPr marL="8255" marR="8255" marT="8255" marB="0" anchor="b"/>
                </a:tc>
              </a:tr>
              <a:tr h="370840">
                <a:tc>
                  <a:txBody>
                    <a:bodyPr/>
                    <a:lstStyle/>
                    <a:p>
                      <a:pPr algn="l" fontAlgn="b"/>
                      <a:r>
                        <a:rPr lang="en-GB" sz="2400" b="0" i="0" u="none" strike="noStrike">
                          <a:solidFill>
                            <a:srgbClr val="002060"/>
                          </a:solidFill>
                          <a:effectLst/>
                          <a:latin typeface="Arial"/>
                        </a:rPr>
                        <a:t>£120,000 to £142,500</a:t>
                      </a:r>
                    </a:p>
                  </a:txBody>
                  <a:tcPr marL="8255" marR="8255" marT="8255" marB="0" anchor="b"/>
                </a:tc>
                <a:tc>
                  <a:txBody>
                    <a:bodyPr/>
                    <a:lstStyle/>
                    <a:p>
                      <a:pPr algn="l" fontAlgn="b"/>
                      <a:r>
                        <a:rPr lang="en-GB" sz="2400" b="0" i="0" u="none" strike="noStrike">
                          <a:solidFill>
                            <a:srgbClr val="002060"/>
                          </a:solidFill>
                          <a:effectLst/>
                          <a:latin typeface="Arial"/>
                        </a:rPr>
                        <a:t>17%</a:t>
                      </a:r>
                    </a:p>
                  </a:txBody>
                  <a:tcPr marL="8255" marR="8255" marT="8255" marB="0" anchor="b"/>
                </a:tc>
                <a:tc>
                  <a:txBody>
                    <a:bodyPr/>
                    <a:lstStyle/>
                    <a:p>
                      <a:pPr algn="l" fontAlgn="b"/>
                      <a:r>
                        <a:rPr lang="en-GB" sz="2400" b="0" i="0" u="none" strike="noStrike">
                          <a:solidFill>
                            <a:srgbClr val="002060"/>
                          </a:solidFill>
                          <a:effectLst/>
                          <a:latin typeface="Arial"/>
                        </a:rPr>
                        <a:t>12.5%</a:t>
                      </a:r>
                    </a:p>
                  </a:txBody>
                  <a:tcPr marL="8255" marR="8255" marT="8255" marB="0" anchor="b"/>
                </a:tc>
                <a:tc>
                  <a:txBody>
                    <a:bodyPr/>
                    <a:lstStyle/>
                    <a:p>
                      <a:pPr algn="l" fontAlgn="b"/>
                      <a:r>
                        <a:rPr lang="en-GB" sz="2400" b="1" i="0" u="none" strike="noStrike" dirty="0">
                          <a:solidFill>
                            <a:srgbClr val="002060"/>
                          </a:solidFill>
                          <a:effectLst/>
                          <a:latin typeface="Arial"/>
                        </a:rPr>
                        <a:t>13.5%</a:t>
                      </a:r>
                    </a:p>
                  </a:txBody>
                  <a:tcPr marL="8255" marR="8255" marT="8255" marB="0" anchor="b"/>
                </a:tc>
              </a:tr>
              <a:tr h="370840">
                <a:tc>
                  <a:txBody>
                    <a:bodyPr/>
                    <a:lstStyle/>
                    <a:p>
                      <a:pPr algn="l" fontAlgn="b"/>
                      <a:r>
                        <a:rPr lang="en-GB" sz="2400" b="0" i="0" u="none" strike="noStrike">
                          <a:solidFill>
                            <a:srgbClr val="002060"/>
                          </a:solidFill>
                          <a:effectLst/>
                          <a:latin typeface="Arial"/>
                        </a:rPr>
                        <a:t>Over £142,500</a:t>
                      </a:r>
                    </a:p>
                  </a:txBody>
                  <a:tcPr marL="8255" marR="8255" marT="8255" marB="0" anchor="b"/>
                </a:tc>
                <a:tc>
                  <a:txBody>
                    <a:bodyPr/>
                    <a:lstStyle/>
                    <a:p>
                      <a:pPr algn="l" fontAlgn="b"/>
                      <a:r>
                        <a:rPr lang="en-GB" sz="2400" b="0" i="0" u="none" strike="noStrike">
                          <a:solidFill>
                            <a:srgbClr val="002060"/>
                          </a:solidFill>
                          <a:effectLst/>
                          <a:latin typeface="Arial"/>
                        </a:rPr>
                        <a:t>17%</a:t>
                      </a:r>
                    </a:p>
                  </a:txBody>
                  <a:tcPr marL="8255" marR="8255" marT="8255" marB="0" anchor="b"/>
                </a:tc>
                <a:tc>
                  <a:txBody>
                    <a:bodyPr/>
                    <a:lstStyle/>
                    <a:p>
                      <a:pPr algn="l" fontAlgn="b"/>
                      <a:r>
                        <a:rPr lang="en-GB" sz="2400" b="0" i="0" u="none" strike="noStrike">
                          <a:solidFill>
                            <a:srgbClr val="002060"/>
                          </a:solidFill>
                          <a:effectLst/>
                          <a:latin typeface="Arial"/>
                        </a:rPr>
                        <a:t>12.5%</a:t>
                      </a:r>
                    </a:p>
                  </a:txBody>
                  <a:tcPr marL="8255" marR="8255" marT="8255" marB="0" anchor="b"/>
                </a:tc>
                <a:tc>
                  <a:txBody>
                    <a:bodyPr/>
                    <a:lstStyle/>
                    <a:p>
                      <a:pPr algn="l" fontAlgn="b"/>
                      <a:r>
                        <a:rPr lang="en-GB" sz="2400" b="0" i="0" u="none" strike="noStrike" dirty="0" smtClean="0">
                          <a:solidFill>
                            <a:srgbClr val="002060"/>
                          </a:solidFill>
                          <a:effectLst/>
                          <a:latin typeface="Arial"/>
                        </a:rPr>
                        <a:t>14.5%</a:t>
                      </a:r>
                      <a:endParaRPr lang="en-GB" sz="2400" b="0" i="0" u="none" strike="noStrike" dirty="0">
                        <a:solidFill>
                          <a:srgbClr val="002060"/>
                        </a:solidFill>
                        <a:effectLst/>
                        <a:latin typeface="Arial"/>
                      </a:endParaRPr>
                    </a:p>
                  </a:txBody>
                  <a:tcPr marL="8255" marR="8255" marT="8255" marB="0" anchor="b"/>
                </a:tc>
              </a:tr>
            </a:tbl>
          </a:graphicData>
        </a:graphic>
      </p:graphicFrame>
    </p:spTree>
    <p:extLst>
      <p:ext uri="{BB962C8B-B14F-4D97-AF65-F5344CB8AC3E}">
        <p14:creationId xmlns:p14="http://schemas.microsoft.com/office/powerpoint/2010/main" val="925333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a:t>
            </a:r>
            <a:endParaRPr lang="en-GB" dirty="0"/>
          </a:p>
        </p:txBody>
      </p:sp>
      <p:sp>
        <p:nvSpPr>
          <p:cNvPr id="3" name="Content Placeholder 2"/>
          <p:cNvSpPr>
            <a:spLocks noGrp="1"/>
          </p:cNvSpPr>
          <p:nvPr>
            <p:ph idx="1"/>
          </p:nvPr>
        </p:nvSpPr>
        <p:spPr>
          <a:xfrm>
            <a:off x="584200" y="1844675"/>
            <a:ext cx="8617272" cy="2088381"/>
          </a:xfrm>
        </p:spPr>
        <p:txBody>
          <a:bodyPr/>
          <a:lstStyle/>
          <a:p>
            <a:r>
              <a:rPr lang="en-GB" sz="2400" dirty="0">
                <a:solidFill>
                  <a:srgbClr val="002060"/>
                </a:solidFill>
              </a:rPr>
              <a:t>How you may be affected</a:t>
            </a:r>
          </a:p>
          <a:p>
            <a:r>
              <a:rPr lang="en-GB" sz="2400" dirty="0" smtClean="0">
                <a:solidFill>
                  <a:srgbClr val="002060"/>
                </a:solidFill>
              </a:rPr>
              <a:t>2015 Scheme</a:t>
            </a:r>
          </a:p>
          <a:p>
            <a:pPr lvl="2"/>
            <a:r>
              <a:rPr lang="en-GB" sz="2000" dirty="0" smtClean="0">
                <a:solidFill>
                  <a:srgbClr val="002060"/>
                </a:solidFill>
              </a:rPr>
              <a:t>Scheme Attributes</a:t>
            </a:r>
          </a:p>
          <a:p>
            <a:pPr lvl="2"/>
            <a:r>
              <a:rPr lang="en-GB" sz="2000" dirty="0" smtClean="0">
                <a:solidFill>
                  <a:srgbClr val="002060"/>
                </a:solidFill>
              </a:rPr>
              <a:t>How a CARE scheme works</a:t>
            </a:r>
          </a:p>
          <a:p>
            <a:pPr lvl="2"/>
            <a:r>
              <a:rPr lang="en-GB" sz="2000" dirty="0" smtClean="0">
                <a:solidFill>
                  <a:srgbClr val="002060"/>
                </a:solidFill>
              </a:rPr>
              <a:t>Contribution Rates</a:t>
            </a:r>
          </a:p>
          <a:p>
            <a:r>
              <a:rPr lang="en-GB" sz="2400" dirty="0" smtClean="0">
                <a:solidFill>
                  <a:srgbClr val="002060"/>
                </a:solidFill>
              </a:rPr>
              <a:t>Further Protections</a:t>
            </a:r>
          </a:p>
          <a:p>
            <a:pPr lvl="2"/>
            <a:r>
              <a:rPr lang="en-GB" sz="2000" dirty="0" smtClean="0">
                <a:solidFill>
                  <a:srgbClr val="002060"/>
                </a:solidFill>
              </a:rPr>
              <a:t>Statutory Protections</a:t>
            </a:r>
          </a:p>
          <a:p>
            <a:pPr lvl="2"/>
            <a:r>
              <a:rPr lang="en-GB" sz="2000" dirty="0" smtClean="0">
                <a:solidFill>
                  <a:srgbClr val="002060"/>
                </a:solidFill>
              </a:rPr>
              <a:t>Double Accrual Rates</a:t>
            </a:r>
          </a:p>
          <a:p>
            <a:r>
              <a:rPr lang="en-GB" sz="2400" dirty="0" smtClean="0">
                <a:solidFill>
                  <a:srgbClr val="002060"/>
                </a:solidFill>
              </a:rPr>
              <a:t>When can the Pension be accessed</a:t>
            </a:r>
          </a:p>
          <a:p>
            <a:r>
              <a:rPr lang="en-GB" sz="2400" dirty="0" smtClean="0">
                <a:solidFill>
                  <a:srgbClr val="002060"/>
                </a:solidFill>
              </a:rPr>
              <a:t>Ill Health, Death Benefits, Survivor Pensions</a:t>
            </a:r>
          </a:p>
          <a:p>
            <a:endParaRPr lang="en-GB" sz="2400" dirty="0" smtClean="0">
              <a:solidFill>
                <a:srgbClr val="002060"/>
              </a:solidFill>
            </a:endParaRPr>
          </a:p>
          <a:p>
            <a:endParaRPr lang="en-GB" sz="2400" dirty="0"/>
          </a:p>
        </p:txBody>
      </p:sp>
    </p:spTree>
    <p:extLst>
      <p:ext uri="{BB962C8B-B14F-4D97-AF65-F5344CB8AC3E}">
        <p14:creationId xmlns:p14="http://schemas.microsoft.com/office/powerpoint/2010/main" val="20726412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Statutory Protections for FPS/NFPS </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1548531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412577"/>
            <a:ext cx="8915400" cy="576263"/>
          </a:xfrm>
        </p:spPr>
        <p:txBody>
          <a:bodyPr/>
          <a:lstStyle/>
          <a:p>
            <a:r>
              <a:rPr lang="en-GB" dirty="0" smtClean="0"/>
              <a:t>Statutory Protection (FPS/NFPS)</a:t>
            </a:r>
            <a:endParaRPr lang="en-GB" dirty="0"/>
          </a:p>
        </p:txBody>
      </p:sp>
      <p:sp>
        <p:nvSpPr>
          <p:cNvPr id="3" name="Content Placeholder 2"/>
          <p:cNvSpPr>
            <a:spLocks noGrp="1"/>
          </p:cNvSpPr>
          <p:nvPr>
            <p:ph idx="1"/>
          </p:nvPr>
        </p:nvSpPr>
        <p:spPr>
          <a:xfrm>
            <a:off x="584200" y="2315864"/>
            <a:ext cx="8915400" cy="4281488"/>
          </a:xfrm>
        </p:spPr>
        <p:txBody>
          <a:bodyPr/>
          <a:lstStyle/>
          <a:p>
            <a:r>
              <a:rPr lang="en-GB" dirty="0">
                <a:solidFill>
                  <a:srgbClr val="002060"/>
                </a:solidFill>
              </a:rPr>
              <a:t>The pension that </a:t>
            </a:r>
            <a:r>
              <a:rPr lang="en-GB" dirty="0" smtClean="0">
                <a:solidFill>
                  <a:srgbClr val="002060"/>
                </a:solidFill>
              </a:rPr>
              <a:t>built </a:t>
            </a:r>
            <a:r>
              <a:rPr lang="en-GB" dirty="0">
                <a:solidFill>
                  <a:srgbClr val="002060"/>
                </a:solidFill>
              </a:rPr>
              <a:t>up before you transfer to the 2015 scheme is fully protected and will be calculated on your </a:t>
            </a:r>
            <a:r>
              <a:rPr lang="en-GB" b="1" dirty="0">
                <a:solidFill>
                  <a:srgbClr val="002060"/>
                </a:solidFill>
              </a:rPr>
              <a:t>final salary </a:t>
            </a:r>
            <a:r>
              <a:rPr lang="en-GB" dirty="0">
                <a:solidFill>
                  <a:srgbClr val="002060"/>
                </a:solidFill>
              </a:rPr>
              <a:t>at </a:t>
            </a:r>
            <a:r>
              <a:rPr lang="en-GB" dirty="0" smtClean="0">
                <a:solidFill>
                  <a:srgbClr val="002060"/>
                </a:solidFill>
              </a:rPr>
              <a:t>retirement</a:t>
            </a:r>
            <a:r>
              <a:rPr lang="en-GB" dirty="0">
                <a:solidFill>
                  <a:srgbClr val="002060"/>
                </a:solidFill>
              </a:rPr>
              <a:t> </a:t>
            </a:r>
            <a:r>
              <a:rPr lang="en-GB" dirty="0" smtClean="0">
                <a:solidFill>
                  <a:srgbClr val="002060"/>
                </a:solidFill>
              </a:rPr>
              <a:t>(if you stay in the 2015 scheme)</a:t>
            </a:r>
            <a:endParaRPr lang="en-GB" sz="1000" dirty="0">
              <a:solidFill>
                <a:srgbClr val="002060"/>
              </a:solidFill>
            </a:endParaRPr>
          </a:p>
          <a:p>
            <a:endParaRPr lang="en-GB" dirty="0" smtClean="0">
              <a:solidFill>
                <a:srgbClr val="002060"/>
              </a:solidFill>
            </a:endParaRPr>
          </a:p>
          <a:p>
            <a:r>
              <a:rPr lang="en-GB" dirty="0" smtClean="0">
                <a:solidFill>
                  <a:srgbClr val="002060"/>
                </a:solidFill>
              </a:rPr>
              <a:t>This </a:t>
            </a:r>
            <a:r>
              <a:rPr lang="en-GB" dirty="0">
                <a:solidFill>
                  <a:srgbClr val="002060"/>
                </a:solidFill>
              </a:rPr>
              <a:t>will be </a:t>
            </a:r>
            <a:r>
              <a:rPr lang="en-GB" dirty="0" smtClean="0">
                <a:solidFill>
                  <a:srgbClr val="002060"/>
                </a:solidFill>
              </a:rPr>
              <a:t>paid in addition to </a:t>
            </a:r>
            <a:r>
              <a:rPr lang="en-GB" dirty="0">
                <a:solidFill>
                  <a:srgbClr val="002060"/>
                </a:solidFill>
              </a:rPr>
              <a:t>the benefits earned under the 2015 scheme</a:t>
            </a:r>
            <a:r>
              <a:rPr lang="en-GB" dirty="0" smtClean="0">
                <a:solidFill>
                  <a:srgbClr val="002060"/>
                </a:solidFill>
              </a:rPr>
              <a:t>.</a:t>
            </a:r>
          </a:p>
          <a:p>
            <a:pPr marL="0" indent="0">
              <a:buNone/>
            </a:pPr>
            <a:endParaRPr lang="en-GB" dirty="0">
              <a:solidFill>
                <a:srgbClr val="002060"/>
              </a:solidFill>
            </a:endParaRPr>
          </a:p>
          <a:p>
            <a:pPr marL="0" indent="0">
              <a:buNone/>
            </a:pPr>
            <a:endParaRPr lang="en-GB" dirty="0"/>
          </a:p>
        </p:txBody>
      </p:sp>
    </p:spTree>
    <p:extLst>
      <p:ext uri="{BB962C8B-B14F-4D97-AF65-F5344CB8AC3E}">
        <p14:creationId xmlns:p14="http://schemas.microsoft.com/office/powerpoint/2010/main" val="11531333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Accrual Guarantee (FPS)</a:t>
            </a:r>
            <a:endParaRPr lang="en-GB" dirty="0"/>
          </a:p>
        </p:txBody>
      </p:sp>
      <p:sp>
        <p:nvSpPr>
          <p:cNvPr id="3" name="Content Placeholder 2"/>
          <p:cNvSpPr>
            <a:spLocks noGrp="1"/>
          </p:cNvSpPr>
          <p:nvPr>
            <p:ph idx="1"/>
          </p:nvPr>
        </p:nvSpPr>
        <p:spPr>
          <a:xfrm>
            <a:off x="632520" y="2132856"/>
            <a:ext cx="8793927" cy="4160912"/>
          </a:xfrm>
        </p:spPr>
        <p:txBody>
          <a:bodyPr/>
          <a:lstStyle/>
          <a:p>
            <a:r>
              <a:rPr lang="en-GB" dirty="0" smtClean="0">
                <a:solidFill>
                  <a:srgbClr val="002060"/>
                </a:solidFill>
              </a:rPr>
              <a:t>Recognises the expectation to double accrual for members in the 1992 Fire scheme.</a:t>
            </a:r>
          </a:p>
          <a:p>
            <a:endParaRPr lang="en-GB" dirty="0">
              <a:solidFill>
                <a:srgbClr val="002060"/>
              </a:solidFill>
            </a:endParaRPr>
          </a:p>
          <a:p>
            <a:r>
              <a:rPr lang="en-GB" dirty="0" smtClean="0">
                <a:solidFill>
                  <a:srgbClr val="002060"/>
                </a:solidFill>
              </a:rPr>
              <a:t>The following table shows the accrual rate that would be used to calculate the 1992 Fire scheme benefit based on level of service.</a:t>
            </a:r>
          </a:p>
          <a:p>
            <a:endParaRPr lang="en-GB" sz="1000" dirty="0">
              <a:solidFill>
                <a:srgbClr val="002060"/>
              </a:solidFill>
            </a:endParaRPr>
          </a:p>
          <a:p>
            <a:endParaRPr lang="en-GB" sz="1000" dirty="0" smtClean="0">
              <a:solidFill>
                <a:srgbClr val="002060"/>
              </a:solidFill>
            </a:endParaRPr>
          </a:p>
          <a:p>
            <a:endParaRPr lang="en-GB" sz="1000" dirty="0" smtClean="0">
              <a:solidFill>
                <a:srgbClr val="002060"/>
              </a:solidFill>
            </a:endParaRPr>
          </a:p>
          <a:p>
            <a:pPr marL="0" indent="0" algn="ctr">
              <a:buNone/>
            </a:pPr>
            <a:endParaRPr lang="en-GB" sz="3600" b="1" dirty="0">
              <a:solidFill>
                <a:srgbClr val="0070C0"/>
              </a:solidFill>
            </a:endParaRPr>
          </a:p>
          <a:p>
            <a:endParaRPr lang="en-GB" sz="3600" dirty="0" smtClean="0">
              <a:solidFill>
                <a:srgbClr val="0070C0"/>
              </a:solidFill>
            </a:endParaRPr>
          </a:p>
        </p:txBody>
      </p:sp>
    </p:spTree>
    <p:extLst>
      <p:ext uri="{BB962C8B-B14F-4D97-AF65-F5344CB8AC3E}">
        <p14:creationId xmlns:p14="http://schemas.microsoft.com/office/powerpoint/2010/main" val="607780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Double Accrual Guarantee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7810028"/>
              </p:ext>
            </p:extLst>
          </p:nvPr>
        </p:nvGraphicFramePr>
        <p:xfrm>
          <a:off x="704527" y="1988839"/>
          <a:ext cx="8784978" cy="4320480"/>
        </p:xfrm>
        <a:graphic>
          <a:graphicData uri="http://schemas.openxmlformats.org/drawingml/2006/table">
            <a:tbl>
              <a:tblPr>
                <a:tableStyleId>{775DCB02-9BB8-47FD-8907-85C794F793BA}</a:tableStyleId>
              </a:tblPr>
              <a:tblGrid>
                <a:gridCol w="2928326"/>
                <a:gridCol w="2928326"/>
                <a:gridCol w="2928326"/>
              </a:tblGrid>
              <a:tr h="1152128">
                <a:tc>
                  <a:txBody>
                    <a:bodyPr/>
                    <a:lstStyle/>
                    <a:p>
                      <a:pPr algn="ctr" fontAlgn="b"/>
                      <a:r>
                        <a:rPr lang="en-GB" sz="1800" u="none" strike="noStrike" dirty="0">
                          <a:effectLst/>
                        </a:rPr>
                        <a:t>Total continuous pensionable service upon retirement in the 1992 and 2015 scheme</a:t>
                      </a:r>
                      <a:endParaRPr lang="en-GB" sz="1800" b="0" i="0" u="none" strike="noStrike" dirty="0">
                        <a:solidFill>
                          <a:srgbClr val="000000"/>
                        </a:solidFill>
                        <a:effectLst/>
                        <a:latin typeface="Calibri"/>
                      </a:endParaRPr>
                    </a:p>
                  </a:txBody>
                  <a:tcPr marL="9525" marR="9525" marT="9525" marB="0" anchor="b"/>
                </a:tc>
                <a:tc>
                  <a:txBody>
                    <a:bodyPr/>
                    <a:lstStyle/>
                    <a:p>
                      <a:pPr algn="ctr" fontAlgn="b"/>
                      <a:r>
                        <a:rPr lang="en-GB" sz="1800" u="none" strike="noStrike">
                          <a:effectLst/>
                        </a:rPr>
                        <a:t>Multiplier applied to earned 1992 service to recognise expectation to double accrual</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Fraction that years of earned 1992 service is converted to</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30</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1.333</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1/45th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29</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1.31</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1/45.789th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28</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1.286</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1/46.667th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1.259</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1/47.647th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26</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1.231</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1/48.75th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25</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1.2</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1/50th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24</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1.167</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1/51.429th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23</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1.13</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1/53.077th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22</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1.091</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1/55th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21</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1.048</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1/57.273th</a:t>
                      </a:r>
                      <a:endParaRPr lang="en-GB" sz="1800" b="0" i="0" u="none" strike="noStrike">
                        <a:solidFill>
                          <a:srgbClr val="000000"/>
                        </a:solidFill>
                        <a:effectLst/>
                        <a:latin typeface="Calibri"/>
                      </a:endParaRPr>
                    </a:p>
                  </a:txBody>
                  <a:tcPr marL="9525" marR="9525" marT="9525" marB="0" anchor="b"/>
                </a:tc>
              </a:tr>
              <a:tr h="288032">
                <a:tc>
                  <a:txBody>
                    <a:bodyPr/>
                    <a:lstStyle/>
                    <a:p>
                      <a:pPr algn="ctr" fontAlgn="b"/>
                      <a:r>
                        <a:rPr lang="en-GB" sz="1800" u="none" strike="noStrike">
                          <a:effectLst/>
                        </a:rPr>
                        <a:t>20 or less</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a:effectLst/>
                        </a:rPr>
                        <a:t>1</a:t>
                      </a:r>
                      <a:endParaRPr lang="en-GB" sz="1800" b="0" i="0" u="none" strike="noStrike">
                        <a:solidFill>
                          <a:srgbClr val="000000"/>
                        </a:solidFill>
                        <a:effectLst/>
                        <a:latin typeface="Calibri"/>
                      </a:endParaRPr>
                    </a:p>
                  </a:txBody>
                  <a:tcPr marL="9525" marR="9525" marT="9525" marB="0" anchor="b"/>
                </a:tc>
                <a:tc>
                  <a:txBody>
                    <a:bodyPr/>
                    <a:lstStyle/>
                    <a:p>
                      <a:pPr algn="ctr" fontAlgn="b"/>
                      <a:r>
                        <a:rPr lang="en-GB" sz="1800" u="none" strike="noStrike" dirty="0">
                          <a:effectLst/>
                        </a:rPr>
                        <a:t>1/60th</a:t>
                      </a:r>
                      <a:endParaRPr lang="en-GB" sz="18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304877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When Can the Pension be Accessed?</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20760090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can I retire? (2015 scheme)</a:t>
            </a:r>
            <a:endParaRPr lang="en-GB" dirty="0"/>
          </a:p>
        </p:txBody>
      </p:sp>
      <p:sp>
        <p:nvSpPr>
          <p:cNvPr id="3" name="Content Placeholder 2"/>
          <p:cNvSpPr>
            <a:spLocks noGrp="1"/>
          </p:cNvSpPr>
          <p:nvPr>
            <p:ph idx="1"/>
          </p:nvPr>
        </p:nvSpPr>
        <p:spPr/>
        <p:txBody>
          <a:bodyPr/>
          <a:lstStyle/>
          <a:p>
            <a:r>
              <a:rPr lang="en-GB" sz="3000" dirty="0">
                <a:solidFill>
                  <a:srgbClr val="002060"/>
                </a:solidFill>
              </a:rPr>
              <a:t>Normal Pension Age (NPA) – 60</a:t>
            </a:r>
            <a:r>
              <a:rPr lang="en-GB" sz="3000" dirty="0" smtClean="0">
                <a:solidFill>
                  <a:srgbClr val="002060"/>
                </a:solidFill>
              </a:rPr>
              <a:t>.</a:t>
            </a:r>
          </a:p>
          <a:p>
            <a:r>
              <a:rPr lang="en-GB" sz="3000" dirty="0">
                <a:solidFill>
                  <a:srgbClr val="002060"/>
                </a:solidFill>
              </a:rPr>
              <a:t>Age 60+ you can immediately take 2015 benefits.</a:t>
            </a:r>
          </a:p>
          <a:p>
            <a:r>
              <a:rPr lang="en-GB" sz="3000" dirty="0" smtClean="0">
                <a:solidFill>
                  <a:srgbClr val="002060"/>
                </a:solidFill>
              </a:rPr>
              <a:t>Retiring </a:t>
            </a:r>
            <a:r>
              <a:rPr lang="en-GB" sz="3000" dirty="0">
                <a:solidFill>
                  <a:srgbClr val="002060"/>
                </a:solidFill>
              </a:rPr>
              <a:t>before NPA – 2015 benefits will be reduced.</a:t>
            </a:r>
          </a:p>
          <a:p>
            <a:r>
              <a:rPr lang="en-GB" sz="3000" dirty="0" smtClean="0">
                <a:solidFill>
                  <a:srgbClr val="002060"/>
                </a:solidFill>
              </a:rPr>
              <a:t>Benefits accrued in 1992 &amp; 2006 schemes </a:t>
            </a:r>
            <a:r>
              <a:rPr lang="en-GB" sz="3000" b="1" dirty="0" smtClean="0">
                <a:solidFill>
                  <a:srgbClr val="002060"/>
                </a:solidFill>
              </a:rPr>
              <a:t>retain existing NPA</a:t>
            </a:r>
            <a:r>
              <a:rPr lang="en-GB" sz="3000" dirty="0" smtClean="0">
                <a:solidFill>
                  <a:srgbClr val="002060"/>
                </a:solidFill>
              </a:rPr>
              <a:t> for benefits accrued under those schemes.</a:t>
            </a:r>
            <a:endParaRPr lang="en-GB" sz="3000" dirty="0">
              <a:solidFill>
                <a:srgbClr val="002060"/>
              </a:solidFill>
            </a:endParaRPr>
          </a:p>
          <a:p>
            <a:r>
              <a:rPr lang="en-GB" sz="3000" dirty="0">
                <a:solidFill>
                  <a:srgbClr val="002060"/>
                </a:solidFill>
              </a:rPr>
              <a:t>If </a:t>
            </a:r>
            <a:r>
              <a:rPr lang="en-GB" sz="3000" dirty="0" smtClean="0">
                <a:solidFill>
                  <a:srgbClr val="002060"/>
                </a:solidFill>
              </a:rPr>
              <a:t>you meet the current </a:t>
            </a:r>
            <a:r>
              <a:rPr lang="en-GB" sz="3000" dirty="0">
                <a:solidFill>
                  <a:srgbClr val="002060"/>
                </a:solidFill>
              </a:rPr>
              <a:t>scheme eligibility to </a:t>
            </a:r>
            <a:r>
              <a:rPr lang="en-GB" sz="3000" dirty="0" smtClean="0">
                <a:solidFill>
                  <a:srgbClr val="002060"/>
                </a:solidFill>
              </a:rPr>
              <a:t>retire, you can receive </a:t>
            </a:r>
            <a:r>
              <a:rPr lang="en-GB" sz="3000" dirty="0">
                <a:solidFill>
                  <a:srgbClr val="002060"/>
                </a:solidFill>
              </a:rPr>
              <a:t>existing scheme benefits.</a:t>
            </a:r>
          </a:p>
          <a:p>
            <a:endParaRPr lang="en-GB" dirty="0" smtClean="0"/>
          </a:p>
          <a:p>
            <a:endParaRPr lang="en-GB" dirty="0" smtClean="0"/>
          </a:p>
          <a:p>
            <a:endParaRPr lang="en-GB" dirty="0" smtClean="0"/>
          </a:p>
          <a:p>
            <a:pPr lvl="0"/>
            <a:endParaRPr lang="en-GB" dirty="0"/>
          </a:p>
        </p:txBody>
      </p:sp>
    </p:spTree>
    <p:extLst>
      <p:ext uri="{BB962C8B-B14F-4D97-AF65-F5344CB8AC3E}">
        <p14:creationId xmlns:p14="http://schemas.microsoft.com/office/powerpoint/2010/main" val="18809344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Partial Retirement</a:t>
            </a:r>
            <a:endParaRPr lang="en-GB" dirty="0"/>
          </a:p>
        </p:txBody>
      </p:sp>
      <p:sp>
        <p:nvSpPr>
          <p:cNvPr id="3" name="Content Placeholder 2"/>
          <p:cNvSpPr>
            <a:spLocks noGrp="1"/>
          </p:cNvSpPr>
          <p:nvPr>
            <p:ph idx="1"/>
          </p:nvPr>
        </p:nvSpPr>
        <p:spPr/>
        <p:txBody>
          <a:bodyPr/>
          <a:lstStyle/>
          <a:p>
            <a:r>
              <a:rPr lang="en-GB" dirty="0">
                <a:solidFill>
                  <a:srgbClr val="002060"/>
                </a:solidFill>
              </a:rPr>
              <a:t>2015 scheme allows members to take pension at age 55 without actually leaving their employment;</a:t>
            </a:r>
          </a:p>
          <a:p>
            <a:pPr lvl="1"/>
            <a:r>
              <a:rPr lang="en-GB" sz="3200" dirty="0" smtClean="0">
                <a:solidFill>
                  <a:srgbClr val="002060"/>
                </a:solidFill>
              </a:rPr>
              <a:t> a </a:t>
            </a:r>
            <a:r>
              <a:rPr lang="en-GB" sz="3200" dirty="0">
                <a:solidFill>
                  <a:srgbClr val="002060"/>
                </a:solidFill>
              </a:rPr>
              <a:t>reduction will apply,</a:t>
            </a:r>
          </a:p>
          <a:p>
            <a:pPr lvl="1"/>
            <a:r>
              <a:rPr lang="en-GB" sz="3200" dirty="0" smtClean="0">
                <a:solidFill>
                  <a:srgbClr val="002060"/>
                </a:solidFill>
              </a:rPr>
              <a:t> could </a:t>
            </a:r>
            <a:r>
              <a:rPr lang="en-GB" sz="3200" dirty="0">
                <a:solidFill>
                  <a:srgbClr val="002060"/>
                </a:solidFill>
              </a:rPr>
              <a:t>continue to build up more pension</a:t>
            </a:r>
            <a:r>
              <a:rPr lang="en-GB" sz="3200" dirty="0" smtClean="0">
                <a:solidFill>
                  <a:srgbClr val="002060"/>
                </a:solidFill>
              </a:rPr>
              <a:t>.</a:t>
            </a:r>
            <a:endParaRPr lang="en-GB" dirty="0">
              <a:solidFill>
                <a:srgbClr val="002060"/>
              </a:solidFill>
            </a:endParaRPr>
          </a:p>
          <a:p>
            <a:r>
              <a:rPr lang="en-GB" dirty="0">
                <a:solidFill>
                  <a:srgbClr val="002060"/>
                </a:solidFill>
              </a:rPr>
              <a:t>But, the 1992 and 2006 schemes require a member to fully retire in order to access benefits.</a:t>
            </a:r>
          </a:p>
          <a:p>
            <a:endParaRPr lang="en-GB" dirty="0"/>
          </a:p>
        </p:txBody>
      </p:sp>
    </p:spTree>
    <p:extLst>
      <p:ext uri="{BB962C8B-B14F-4D97-AF65-F5344CB8AC3E}">
        <p14:creationId xmlns:p14="http://schemas.microsoft.com/office/powerpoint/2010/main" val="10397371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Deferred Benefits</a:t>
            </a:r>
            <a:endParaRPr lang="en-GB" dirty="0"/>
          </a:p>
        </p:txBody>
      </p:sp>
      <p:sp>
        <p:nvSpPr>
          <p:cNvPr id="3" name="Content Placeholder 2"/>
          <p:cNvSpPr>
            <a:spLocks noGrp="1"/>
          </p:cNvSpPr>
          <p:nvPr>
            <p:ph idx="1"/>
          </p:nvPr>
        </p:nvSpPr>
        <p:spPr>
          <a:xfrm>
            <a:off x="704527" y="1916832"/>
            <a:ext cx="8850983" cy="3944888"/>
          </a:xfrm>
        </p:spPr>
        <p:txBody>
          <a:bodyPr/>
          <a:lstStyle/>
          <a:p>
            <a:r>
              <a:rPr lang="en-GB" dirty="0" smtClean="0">
                <a:solidFill>
                  <a:srgbClr val="002060"/>
                </a:solidFill>
              </a:rPr>
              <a:t>Benefits deferred if a member leaves before entitlement to immediate payment.</a:t>
            </a:r>
          </a:p>
          <a:p>
            <a:r>
              <a:rPr lang="en-GB" dirty="0" smtClean="0">
                <a:solidFill>
                  <a:srgbClr val="002060"/>
                </a:solidFill>
              </a:rPr>
              <a:t>Deferred Pension Age is individual’s State Pension Age (minimum of age 65.)</a:t>
            </a:r>
          </a:p>
          <a:p>
            <a:r>
              <a:rPr lang="en-GB" dirty="0" smtClean="0">
                <a:solidFill>
                  <a:srgbClr val="002060"/>
                </a:solidFill>
              </a:rPr>
              <a:t>Can be taken early from age 55 with reduction.</a:t>
            </a:r>
          </a:p>
          <a:p>
            <a:r>
              <a:rPr lang="en-GB" dirty="0" smtClean="0">
                <a:solidFill>
                  <a:srgbClr val="002060"/>
                </a:solidFill>
              </a:rPr>
              <a:t>Can be paid on ill </a:t>
            </a:r>
            <a:r>
              <a:rPr lang="en-GB" dirty="0">
                <a:solidFill>
                  <a:srgbClr val="002060"/>
                </a:solidFill>
              </a:rPr>
              <a:t>h</a:t>
            </a:r>
            <a:r>
              <a:rPr lang="en-GB" dirty="0" smtClean="0">
                <a:solidFill>
                  <a:srgbClr val="002060"/>
                </a:solidFill>
              </a:rPr>
              <a:t>ealth grounds.</a:t>
            </a:r>
          </a:p>
          <a:p>
            <a:endParaRPr lang="en-GB" dirty="0"/>
          </a:p>
        </p:txBody>
      </p:sp>
    </p:spTree>
    <p:extLst>
      <p:ext uri="{BB962C8B-B14F-4D97-AF65-F5344CB8AC3E}">
        <p14:creationId xmlns:p14="http://schemas.microsoft.com/office/powerpoint/2010/main" val="170545653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Ill Health Retirement and Death Benefits – 2015 Scheme</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3883341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 Health Retirement - Protection</a:t>
            </a:r>
            <a:endParaRPr lang="en-GB" dirty="0"/>
          </a:p>
        </p:txBody>
      </p:sp>
      <p:sp>
        <p:nvSpPr>
          <p:cNvPr id="3" name="Content Placeholder 2"/>
          <p:cNvSpPr>
            <a:spLocks noGrp="1"/>
          </p:cNvSpPr>
          <p:nvPr>
            <p:ph idx="1"/>
          </p:nvPr>
        </p:nvSpPr>
        <p:spPr>
          <a:xfrm>
            <a:off x="632520" y="1772816"/>
            <a:ext cx="9001000" cy="4551178"/>
          </a:xfrm>
        </p:spPr>
        <p:txBody>
          <a:bodyPr/>
          <a:lstStyle/>
          <a:p>
            <a:r>
              <a:rPr lang="en-GB" dirty="0">
                <a:solidFill>
                  <a:srgbClr val="002060"/>
                </a:solidFill>
              </a:rPr>
              <a:t>Protected </a:t>
            </a:r>
            <a:r>
              <a:rPr lang="en-GB" dirty="0" smtClean="0">
                <a:solidFill>
                  <a:srgbClr val="002060"/>
                </a:solidFill>
              </a:rPr>
              <a:t>members </a:t>
            </a:r>
            <a:r>
              <a:rPr lang="en-GB" dirty="0">
                <a:solidFill>
                  <a:srgbClr val="002060"/>
                </a:solidFill>
              </a:rPr>
              <a:t>will continue to have full provisions for ill health as per the scheme they are a member of at 31</a:t>
            </a:r>
            <a:r>
              <a:rPr lang="en-GB" baseline="30000" dirty="0">
                <a:solidFill>
                  <a:srgbClr val="002060"/>
                </a:solidFill>
              </a:rPr>
              <a:t>st</a:t>
            </a:r>
            <a:r>
              <a:rPr lang="en-GB" dirty="0">
                <a:solidFill>
                  <a:srgbClr val="002060"/>
                </a:solidFill>
              </a:rPr>
              <a:t> March </a:t>
            </a:r>
            <a:r>
              <a:rPr lang="en-GB" dirty="0" smtClean="0">
                <a:solidFill>
                  <a:srgbClr val="002060"/>
                </a:solidFill>
              </a:rPr>
              <a:t>2015.</a:t>
            </a:r>
            <a:endParaRPr lang="en-GB" dirty="0">
              <a:solidFill>
                <a:srgbClr val="002060"/>
              </a:solidFill>
            </a:endParaRPr>
          </a:p>
          <a:p>
            <a:endParaRPr lang="en-GB" dirty="0" smtClean="0">
              <a:solidFill>
                <a:srgbClr val="002060"/>
              </a:solidFill>
            </a:endParaRPr>
          </a:p>
          <a:p>
            <a:r>
              <a:rPr lang="en-GB" dirty="0" smtClean="0">
                <a:solidFill>
                  <a:srgbClr val="002060"/>
                </a:solidFill>
              </a:rPr>
              <a:t>Tapered </a:t>
            </a:r>
            <a:r>
              <a:rPr lang="en-GB" dirty="0">
                <a:solidFill>
                  <a:srgbClr val="002060"/>
                </a:solidFill>
              </a:rPr>
              <a:t>members will be subject to ill health rules of the scheme they were a member of at the 31</a:t>
            </a:r>
            <a:r>
              <a:rPr lang="en-GB" baseline="30000" dirty="0">
                <a:solidFill>
                  <a:srgbClr val="002060"/>
                </a:solidFill>
              </a:rPr>
              <a:t>st</a:t>
            </a:r>
            <a:r>
              <a:rPr lang="en-GB" dirty="0">
                <a:solidFill>
                  <a:srgbClr val="002060"/>
                </a:solidFill>
              </a:rPr>
              <a:t> March 2015 </a:t>
            </a:r>
            <a:r>
              <a:rPr lang="en-GB" b="1" dirty="0">
                <a:solidFill>
                  <a:srgbClr val="002060"/>
                </a:solidFill>
              </a:rPr>
              <a:t>up until</a:t>
            </a:r>
            <a:r>
              <a:rPr lang="en-GB" dirty="0">
                <a:solidFill>
                  <a:srgbClr val="002060"/>
                </a:solidFill>
              </a:rPr>
              <a:t> their tapered protection date</a:t>
            </a:r>
            <a:r>
              <a:rPr lang="en-GB" dirty="0" smtClean="0">
                <a:solidFill>
                  <a:srgbClr val="002060"/>
                </a:solidFill>
              </a:rPr>
              <a:t>.</a:t>
            </a:r>
          </a:p>
          <a:p>
            <a:pPr marL="0" indent="0">
              <a:buNone/>
            </a:pPr>
            <a:endParaRPr lang="en-GB" dirty="0" smtClean="0"/>
          </a:p>
        </p:txBody>
      </p:sp>
    </p:spTree>
    <p:extLst>
      <p:ext uri="{BB962C8B-B14F-4D97-AF65-F5344CB8AC3E}">
        <p14:creationId xmlns:p14="http://schemas.microsoft.com/office/powerpoint/2010/main" val="1391158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How You May Be Affected</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9826986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 Health Retirement - Enhancement</a:t>
            </a:r>
            <a:endParaRPr lang="en-GB" dirty="0"/>
          </a:p>
        </p:txBody>
      </p:sp>
      <p:sp>
        <p:nvSpPr>
          <p:cNvPr id="3" name="Content Placeholder 2"/>
          <p:cNvSpPr>
            <a:spLocks noGrp="1"/>
          </p:cNvSpPr>
          <p:nvPr>
            <p:ph idx="1"/>
          </p:nvPr>
        </p:nvSpPr>
        <p:spPr>
          <a:xfrm>
            <a:off x="632519" y="1844824"/>
            <a:ext cx="9027953" cy="4320480"/>
          </a:xfrm>
        </p:spPr>
        <p:txBody>
          <a:bodyPr/>
          <a:lstStyle/>
          <a:p>
            <a:pPr marL="0" indent="0">
              <a:buNone/>
            </a:pPr>
            <a:r>
              <a:rPr lang="en-GB" b="1" dirty="0" smtClean="0">
                <a:solidFill>
                  <a:srgbClr val="002060"/>
                </a:solidFill>
              </a:rPr>
              <a:t>Lower tier ill health </a:t>
            </a:r>
          </a:p>
          <a:p>
            <a:r>
              <a:rPr lang="en-GB" dirty="0" smtClean="0">
                <a:solidFill>
                  <a:srgbClr val="002060"/>
                </a:solidFill>
              </a:rPr>
              <a:t>Pension will be calculated on the pensionable service accrued to date without reduction for early payment.</a:t>
            </a:r>
          </a:p>
          <a:p>
            <a:endParaRPr lang="en-GB" sz="1000" dirty="0" smtClean="0">
              <a:solidFill>
                <a:srgbClr val="002060"/>
              </a:solidFill>
            </a:endParaRPr>
          </a:p>
          <a:p>
            <a:pPr marL="0" indent="0">
              <a:buNone/>
            </a:pPr>
            <a:r>
              <a:rPr lang="en-GB" b="1" dirty="0" smtClean="0">
                <a:solidFill>
                  <a:srgbClr val="002060"/>
                </a:solidFill>
              </a:rPr>
              <a:t>Higher tier ill health </a:t>
            </a:r>
          </a:p>
          <a:p>
            <a:r>
              <a:rPr lang="en-GB" dirty="0" smtClean="0">
                <a:solidFill>
                  <a:srgbClr val="002060"/>
                </a:solidFill>
              </a:rPr>
              <a:t>Enhancement based on lower tier ill health pension x service to </a:t>
            </a:r>
            <a:r>
              <a:rPr lang="en-GB" dirty="0">
                <a:solidFill>
                  <a:srgbClr val="002060"/>
                </a:solidFill>
              </a:rPr>
              <a:t>NPA x 2</a:t>
            </a:r>
            <a:r>
              <a:rPr lang="en-GB" dirty="0" smtClean="0">
                <a:solidFill>
                  <a:srgbClr val="002060"/>
                </a:solidFill>
              </a:rPr>
              <a:t>%. </a:t>
            </a:r>
          </a:p>
        </p:txBody>
      </p:sp>
    </p:spTree>
    <p:extLst>
      <p:ext uri="{BB962C8B-B14F-4D97-AF65-F5344CB8AC3E}">
        <p14:creationId xmlns:p14="http://schemas.microsoft.com/office/powerpoint/2010/main" val="29718110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 Health Retirement </a:t>
            </a:r>
            <a:r>
              <a:rPr lang="en-US" dirty="0"/>
              <a:t>–</a:t>
            </a:r>
            <a:r>
              <a:rPr lang="en-GB" dirty="0" smtClean="0"/>
              <a:t> Other</a:t>
            </a:r>
            <a:endParaRPr lang="en-GB" dirty="0"/>
          </a:p>
        </p:txBody>
      </p:sp>
      <p:sp>
        <p:nvSpPr>
          <p:cNvPr id="3" name="Content Placeholder 2"/>
          <p:cNvSpPr>
            <a:spLocks noGrp="1"/>
          </p:cNvSpPr>
          <p:nvPr>
            <p:ph idx="1"/>
          </p:nvPr>
        </p:nvSpPr>
        <p:spPr>
          <a:xfrm>
            <a:off x="562103" y="1745432"/>
            <a:ext cx="8915400" cy="5112568"/>
          </a:xfrm>
        </p:spPr>
        <p:txBody>
          <a:bodyPr/>
          <a:lstStyle/>
          <a:p>
            <a:pPr>
              <a:spcBef>
                <a:spcPts val="0"/>
              </a:spcBef>
            </a:pPr>
            <a:r>
              <a:rPr lang="en-GB" sz="2800" dirty="0" smtClean="0">
                <a:solidFill>
                  <a:srgbClr val="002060"/>
                </a:solidFill>
              </a:rPr>
              <a:t>Members who;</a:t>
            </a:r>
          </a:p>
          <a:p>
            <a:pPr lvl="1">
              <a:spcBef>
                <a:spcPts val="0"/>
              </a:spcBef>
              <a:spcAft>
                <a:spcPts val="1800"/>
              </a:spcAft>
            </a:pPr>
            <a:r>
              <a:rPr lang="en-GB" sz="2400" dirty="0" smtClean="0">
                <a:solidFill>
                  <a:srgbClr val="002060"/>
                </a:solidFill>
              </a:rPr>
              <a:t>Do not have protection, or</a:t>
            </a:r>
          </a:p>
          <a:p>
            <a:pPr lvl="1">
              <a:spcBef>
                <a:spcPts val="0"/>
              </a:spcBef>
              <a:spcAft>
                <a:spcPts val="1800"/>
              </a:spcAft>
            </a:pPr>
            <a:r>
              <a:rPr lang="en-GB" sz="2400" dirty="0" smtClean="0">
                <a:solidFill>
                  <a:srgbClr val="002060"/>
                </a:solidFill>
              </a:rPr>
              <a:t>Protection has expired, or</a:t>
            </a:r>
          </a:p>
          <a:p>
            <a:pPr lvl="1">
              <a:spcBef>
                <a:spcPts val="0"/>
              </a:spcBef>
              <a:spcAft>
                <a:spcPts val="1800"/>
              </a:spcAft>
            </a:pPr>
            <a:r>
              <a:rPr lang="en-GB" sz="2400" dirty="0" smtClean="0">
                <a:solidFill>
                  <a:srgbClr val="002060"/>
                </a:solidFill>
              </a:rPr>
              <a:t>Previous membership of the 1992 or 2006 Scheme without transitional protection due to &gt; 5 year gap in membership.</a:t>
            </a:r>
          </a:p>
          <a:p>
            <a:pPr>
              <a:spcBef>
                <a:spcPts val="0"/>
              </a:spcBef>
              <a:spcAft>
                <a:spcPts val="1800"/>
              </a:spcAft>
            </a:pPr>
            <a:r>
              <a:rPr lang="en-GB" sz="2800" dirty="0" smtClean="0">
                <a:solidFill>
                  <a:srgbClr val="002060"/>
                </a:solidFill>
              </a:rPr>
              <a:t>Will have ill health upper tier enhancement calculated in accordance with the 2015 Scheme.</a:t>
            </a:r>
          </a:p>
          <a:p>
            <a:pPr>
              <a:spcAft>
                <a:spcPts val="1800"/>
              </a:spcAft>
            </a:pPr>
            <a:r>
              <a:rPr lang="en-GB" sz="2800" dirty="0" smtClean="0">
                <a:solidFill>
                  <a:srgbClr val="002060"/>
                </a:solidFill>
              </a:rPr>
              <a:t>Accrued benefits in their previous scheme will form part of the lower tier pension.</a:t>
            </a:r>
          </a:p>
        </p:txBody>
      </p:sp>
      <p:sp>
        <p:nvSpPr>
          <p:cNvPr id="14" name="TextBox 13"/>
          <p:cNvSpPr txBox="1"/>
          <p:nvPr/>
        </p:nvSpPr>
        <p:spPr>
          <a:xfrm>
            <a:off x="740533" y="6669360"/>
            <a:ext cx="184731" cy="769441"/>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99100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Death Benefits (2015 scheme)</a:t>
            </a:r>
            <a:endParaRPr lang="en-GB" dirty="0"/>
          </a:p>
        </p:txBody>
      </p:sp>
      <p:sp>
        <p:nvSpPr>
          <p:cNvPr id="3" name="Content Placeholder 2"/>
          <p:cNvSpPr>
            <a:spLocks noGrp="1"/>
          </p:cNvSpPr>
          <p:nvPr>
            <p:ph idx="1"/>
          </p:nvPr>
        </p:nvSpPr>
        <p:spPr>
          <a:xfrm>
            <a:off x="740532" y="1916832"/>
            <a:ext cx="7644849" cy="3240360"/>
          </a:xfrm>
        </p:spPr>
        <p:txBody>
          <a:bodyPr/>
          <a:lstStyle/>
          <a:p>
            <a:pPr marL="0" indent="0" algn="ctr">
              <a:buNone/>
            </a:pPr>
            <a:endParaRPr lang="en-GB" sz="1000" b="1" dirty="0">
              <a:solidFill>
                <a:srgbClr val="0070C0"/>
              </a:solidFill>
            </a:endParaRPr>
          </a:p>
          <a:p>
            <a:pPr marL="0" indent="0">
              <a:buNone/>
            </a:pPr>
            <a:r>
              <a:rPr lang="en-GB" b="1" dirty="0" smtClean="0">
                <a:solidFill>
                  <a:srgbClr val="002060"/>
                </a:solidFill>
              </a:rPr>
              <a:t>Death in Service lump sum</a:t>
            </a:r>
          </a:p>
          <a:p>
            <a:r>
              <a:rPr lang="en-GB" dirty="0" smtClean="0">
                <a:solidFill>
                  <a:srgbClr val="002060"/>
                </a:solidFill>
              </a:rPr>
              <a:t>3 x FINAL PAY</a:t>
            </a:r>
          </a:p>
          <a:p>
            <a:pPr marL="457200" lvl="1" indent="0">
              <a:buNone/>
            </a:pPr>
            <a:endParaRPr lang="en-GB" dirty="0" smtClean="0">
              <a:solidFill>
                <a:srgbClr val="002060"/>
              </a:solidFill>
            </a:endParaRPr>
          </a:p>
          <a:p>
            <a:pPr marL="0" indent="0">
              <a:buNone/>
            </a:pPr>
            <a:r>
              <a:rPr lang="en-GB" b="1" dirty="0">
                <a:solidFill>
                  <a:srgbClr val="002060"/>
                </a:solidFill>
              </a:rPr>
              <a:t>Death </a:t>
            </a:r>
            <a:r>
              <a:rPr lang="en-GB" b="1" dirty="0" smtClean="0">
                <a:solidFill>
                  <a:srgbClr val="002060"/>
                </a:solidFill>
              </a:rPr>
              <a:t>on pension</a:t>
            </a:r>
          </a:p>
          <a:p>
            <a:r>
              <a:rPr lang="en-GB" dirty="0" smtClean="0">
                <a:solidFill>
                  <a:srgbClr val="002060"/>
                </a:solidFill>
              </a:rPr>
              <a:t>5 year ‘guarantee’</a:t>
            </a:r>
          </a:p>
          <a:p>
            <a:pPr marL="457200" lvl="1" indent="0" algn="ctr">
              <a:buNone/>
            </a:pPr>
            <a:endParaRPr lang="en-GB" dirty="0"/>
          </a:p>
          <a:p>
            <a:pPr lvl="1" algn="ctr"/>
            <a:endParaRPr lang="en-GB" b="1" dirty="0" smtClean="0">
              <a:solidFill>
                <a:srgbClr val="002060"/>
              </a:solidFill>
            </a:endParaRPr>
          </a:p>
          <a:p>
            <a:pPr lvl="1" algn="ctr"/>
            <a:endParaRPr lang="en-GB" b="1" dirty="0">
              <a:solidFill>
                <a:srgbClr val="002060"/>
              </a:solidFill>
            </a:endParaRPr>
          </a:p>
          <a:p>
            <a:pPr algn="ctr"/>
            <a:endParaRPr lang="en-GB" dirty="0"/>
          </a:p>
        </p:txBody>
      </p:sp>
    </p:spTree>
    <p:extLst>
      <p:ext uri="{BB962C8B-B14F-4D97-AF65-F5344CB8AC3E}">
        <p14:creationId xmlns:p14="http://schemas.microsoft.com/office/powerpoint/2010/main" val="8667471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Pensions </a:t>
            </a:r>
            <a:r>
              <a:rPr lang="en-GB" dirty="0" smtClean="0"/>
              <a:t>for Survivors</a:t>
            </a:r>
            <a:endParaRPr lang="en-GB" dirty="0"/>
          </a:p>
        </p:txBody>
      </p:sp>
      <p:sp>
        <p:nvSpPr>
          <p:cNvPr id="3" name="Content Placeholder 2"/>
          <p:cNvSpPr>
            <a:spLocks noGrp="1"/>
          </p:cNvSpPr>
          <p:nvPr>
            <p:ph idx="1"/>
          </p:nvPr>
        </p:nvSpPr>
        <p:spPr>
          <a:xfrm>
            <a:off x="632520" y="1844675"/>
            <a:ext cx="8867080" cy="4281488"/>
          </a:xfrm>
        </p:spPr>
        <p:txBody>
          <a:bodyPr/>
          <a:lstStyle/>
          <a:p>
            <a:r>
              <a:rPr lang="en-GB" dirty="0" smtClean="0">
                <a:solidFill>
                  <a:srgbClr val="002060"/>
                </a:solidFill>
              </a:rPr>
              <a:t>Spouse</a:t>
            </a:r>
          </a:p>
          <a:p>
            <a:r>
              <a:rPr lang="en-GB" dirty="0" smtClean="0">
                <a:solidFill>
                  <a:srgbClr val="002060"/>
                </a:solidFill>
              </a:rPr>
              <a:t>Civil Partner</a:t>
            </a:r>
          </a:p>
          <a:p>
            <a:r>
              <a:rPr lang="en-GB" dirty="0" smtClean="0">
                <a:solidFill>
                  <a:srgbClr val="002060"/>
                </a:solidFill>
              </a:rPr>
              <a:t>Co-habiting partner</a:t>
            </a:r>
          </a:p>
          <a:p>
            <a:pPr lvl="1"/>
            <a:r>
              <a:rPr lang="en-GB" dirty="0" smtClean="0">
                <a:solidFill>
                  <a:srgbClr val="002060"/>
                </a:solidFill>
              </a:rPr>
              <a:t>Conditions apply</a:t>
            </a:r>
          </a:p>
          <a:p>
            <a:pPr lvl="0"/>
            <a:r>
              <a:rPr lang="en-GB" dirty="0" smtClean="0">
                <a:solidFill>
                  <a:srgbClr val="002060"/>
                </a:solidFill>
              </a:rPr>
              <a:t>Wide age disparity clause</a:t>
            </a:r>
            <a:endParaRPr lang="en-GB" dirty="0">
              <a:solidFill>
                <a:srgbClr val="002060"/>
              </a:solidFill>
            </a:endParaRPr>
          </a:p>
          <a:p>
            <a:r>
              <a:rPr lang="en-GB" dirty="0" smtClean="0">
                <a:solidFill>
                  <a:srgbClr val="002060"/>
                </a:solidFill>
              </a:rPr>
              <a:t>Children's pension</a:t>
            </a:r>
          </a:p>
          <a:p>
            <a:pPr lvl="1"/>
            <a:r>
              <a:rPr lang="en-GB" dirty="0" smtClean="0">
                <a:solidFill>
                  <a:srgbClr val="002060"/>
                </a:solidFill>
              </a:rPr>
              <a:t>For any eligible children</a:t>
            </a:r>
            <a:endParaRPr lang="en-GB" dirty="0">
              <a:solidFill>
                <a:srgbClr val="002060"/>
              </a:solidFill>
            </a:endParaRPr>
          </a:p>
          <a:p>
            <a:endParaRPr lang="en-GB" dirty="0"/>
          </a:p>
        </p:txBody>
      </p:sp>
    </p:spTree>
    <p:extLst>
      <p:ext uri="{BB962C8B-B14F-4D97-AF65-F5344CB8AC3E}">
        <p14:creationId xmlns:p14="http://schemas.microsoft.com/office/powerpoint/2010/main" val="3664778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Transfers to </a:t>
            </a:r>
            <a:r>
              <a:rPr lang="en-GB" dirty="0"/>
              <a:t>M</a:t>
            </a:r>
            <a:r>
              <a:rPr lang="en-GB" dirty="0" smtClean="0"/>
              <a:t>oney Purchase </a:t>
            </a:r>
            <a:endParaRPr lang="en-GB" dirty="0"/>
          </a:p>
        </p:txBody>
      </p:sp>
      <p:sp>
        <p:nvSpPr>
          <p:cNvPr id="3" name="Content Placeholder 2"/>
          <p:cNvSpPr>
            <a:spLocks noGrp="1"/>
          </p:cNvSpPr>
          <p:nvPr>
            <p:ph idx="1"/>
          </p:nvPr>
        </p:nvSpPr>
        <p:spPr/>
        <p:txBody>
          <a:bodyPr/>
          <a:lstStyle/>
          <a:p>
            <a:endParaRPr lang="en-GB" sz="2800" dirty="0" smtClean="0"/>
          </a:p>
          <a:p>
            <a:r>
              <a:rPr lang="en-GB" sz="2800" dirty="0">
                <a:solidFill>
                  <a:srgbClr val="002060"/>
                </a:solidFill>
              </a:rPr>
              <a:t>From </a:t>
            </a:r>
            <a:r>
              <a:rPr lang="en-GB" sz="2800" dirty="0" smtClean="0">
                <a:solidFill>
                  <a:srgbClr val="002060"/>
                </a:solidFill>
              </a:rPr>
              <a:t>6th </a:t>
            </a:r>
            <a:r>
              <a:rPr lang="en-GB" sz="2800" dirty="0">
                <a:solidFill>
                  <a:srgbClr val="002060"/>
                </a:solidFill>
              </a:rPr>
              <a:t>April 2015 no transfers will be allowed from unfunded public </a:t>
            </a:r>
            <a:r>
              <a:rPr lang="en-GB" sz="2800" dirty="0" smtClean="0">
                <a:solidFill>
                  <a:srgbClr val="002060"/>
                </a:solidFill>
              </a:rPr>
              <a:t>service </a:t>
            </a:r>
            <a:r>
              <a:rPr lang="en-GB" sz="2800" dirty="0">
                <a:solidFill>
                  <a:srgbClr val="002060"/>
                </a:solidFill>
              </a:rPr>
              <a:t>schemes into defined contribution arrangements</a:t>
            </a:r>
            <a:r>
              <a:rPr lang="en-GB" sz="2800" dirty="0" smtClean="0">
                <a:solidFill>
                  <a:srgbClr val="002060"/>
                </a:solidFill>
              </a:rPr>
              <a:t>.</a:t>
            </a:r>
          </a:p>
          <a:p>
            <a:endParaRPr lang="en-GB" sz="2800" dirty="0">
              <a:solidFill>
                <a:srgbClr val="002060"/>
              </a:solidFill>
            </a:endParaRPr>
          </a:p>
          <a:p>
            <a:r>
              <a:rPr lang="en-GB" sz="2800" dirty="0" smtClean="0">
                <a:solidFill>
                  <a:srgbClr val="002060"/>
                </a:solidFill>
              </a:rPr>
              <a:t>Further information can be found on the pension intranet pages</a:t>
            </a:r>
            <a:endParaRPr lang="en-GB" sz="2800" dirty="0">
              <a:solidFill>
                <a:srgbClr val="002060"/>
              </a:solidFill>
            </a:endParaRPr>
          </a:p>
          <a:p>
            <a:endParaRPr lang="en-GB" sz="2800" dirty="0"/>
          </a:p>
          <a:p>
            <a:pPr marL="0" indent="0">
              <a:buNone/>
            </a:pPr>
            <a:r>
              <a:rPr lang="en-GB" sz="2800" dirty="0" smtClean="0"/>
              <a:t> </a:t>
            </a:r>
            <a:endParaRPr lang="en-GB" sz="2800" dirty="0"/>
          </a:p>
        </p:txBody>
      </p:sp>
    </p:spTree>
    <p:extLst>
      <p:ext uri="{BB962C8B-B14F-4D97-AF65-F5344CB8AC3E}">
        <p14:creationId xmlns:p14="http://schemas.microsoft.com/office/powerpoint/2010/main" val="9884973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altLang="en-US" sz="2000" dirty="0">
                <a:solidFill>
                  <a:srgbClr val="002060"/>
                </a:solidFill>
              </a:rPr>
              <a:t>The information contained in these slides are the authors interpretation of the current regulations. </a:t>
            </a:r>
          </a:p>
          <a:p>
            <a:r>
              <a:rPr lang="en-GB" sz="2000" dirty="0">
                <a:solidFill>
                  <a:srgbClr val="002060"/>
                </a:solidFill>
              </a:rPr>
              <a:t>The information is subject to change due to various factors including, but not limited to, changes to rules and regulations introduced by the Government Actuary's Department, HMRC and/or the Department for Communities and Local Government.  Changes can happen at short notice and may be implemented prior to the Council issuing any future revised documentation.</a:t>
            </a:r>
            <a:endParaRPr lang="en-GB" altLang="en-US" sz="2000" dirty="0">
              <a:solidFill>
                <a:srgbClr val="002060"/>
              </a:solidFill>
            </a:endParaRPr>
          </a:p>
          <a:p>
            <a:r>
              <a:rPr lang="en-GB" altLang="en-US" sz="2000" dirty="0">
                <a:solidFill>
                  <a:srgbClr val="002060"/>
                </a:solidFill>
              </a:rPr>
              <a:t>Readers should take their own legal / financial advice on the interpretation of any particular piece of legislation. </a:t>
            </a:r>
          </a:p>
          <a:p>
            <a:r>
              <a:rPr lang="en-GB" altLang="en-US" sz="2000" dirty="0">
                <a:solidFill>
                  <a:srgbClr val="002060"/>
                </a:solidFill>
              </a:rPr>
              <a:t>No responsibility whatsoever will be assumed by LGA </a:t>
            </a:r>
            <a:r>
              <a:rPr lang="en-GB" altLang="en-US" sz="2000" dirty="0" smtClean="0">
                <a:solidFill>
                  <a:srgbClr val="002060"/>
                </a:solidFill>
              </a:rPr>
              <a:t>or </a:t>
            </a:r>
            <a:r>
              <a:rPr lang="en-GB" altLang="en-US" sz="2000" dirty="0" smtClean="0">
                <a:solidFill>
                  <a:srgbClr val="002060"/>
                </a:solidFill>
              </a:rPr>
              <a:t>Humberside Fire </a:t>
            </a:r>
            <a:r>
              <a:rPr lang="en-GB" altLang="en-US" sz="2000" dirty="0" smtClean="0">
                <a:solidFill>
                  <a:srgbClr val="002060"/>
                </a:solidFill>
              </a:rPr>
              <a:t>and Rescue Authority for </a:t>
            </a:r>
            <a:r>
              <a:rPr lang="en-GB" altLang="en-US" sz="2000" dirty="0">
                <a:solidFill>
                  <a:srgbClr val="002060"/>
                </a:solidFill>
              </a:rPr>
              <a:t>any direct or consequential loss, financial or otherwise, damage or inconvenience, or any other obligation or liability incurred by readers relying on information contained in these slides.</a:t>
            </a:r>
            <a:endParaRPr lang="en-GB" sz="2000" dirty="0">
              <a:solidFill>
                <a:srgbClr val="002060"/>
              </a:solidFill>
            </a:endParaRPr>
          </a:p>
        </p:txBody>
      </p:sp>
      <p:sp>
        <p:nvSpPr>
          <p:cNvPr id="3" name="Title 2"/>
          <p:cNvSpPr>
            <a:spLocks noGrp="1"/>
          </p:cNvSpPr>
          <p:nvPr>
            <p:ph type="title"/>
          </p:nvPr>
        </p:nvSpPr>
        <p:spPr/>
        <p:txBody>
          <a:bodyPr/>
          <a:lstStyle/>
          <a:p>
            <a:r>
              <a:rPr lang="en-GB" dirty="0" smtClean="0"/>
              <a:t>Disclaimer</a:t>
            </a:r>
            <a:endParaRPr lang="en-GB" dirty="0"/>
          </a:p>
        </p:txBody>
      </p:sp>
    </p:spTree>
    <p:extLst>
      <p:ext uri="{BB962C8B-B14F-4D97-AF65-F5344CB8AC3E}">
        <p14:creationId xmlns:p14="http://schemas.microsoft.com/office/powerpoint/2010/main" val="3943050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Further Information</a:t>
            </a:r>
            <a:endParaRPr lang="en-GB" dirty="0"/>
          </a:p>
        </p:txBody>
      </p:sp>
      <p:sp>
        <p:nvSpPr>
          <p:cNvPr id="5" name="Content Placeholder 4"/>
          <p:cNvSpPr>
            <a:spLocks noGrp="1"/>
          </p:cNvSpPr>
          <p:nvPr>
            <p:ph idx="1"/>
          </p:nvPr>
        </p:nvSpPr>
        <p:spPr/>
        <p:txBody>
          <a:bodyPr/>
          <a:lstStyle/>
          <a:p>
            <a:r>
              <a:rPr lang="en-GB" dirty="0" smtClean="0">
                <a:hlinkClick r:id="rId3"/>
              </a:rPr>
              <a:t>www.wypf.org.uk</a:t>
            </a:r>
            <a:endParaRPr lang="en-GB" dirty="0" smtClean="0"/>
          </a:p>
          <a:p>
            <a:pPr marL="0" indent="0">
              <a:buNone/>
            </a:pPr>
            <a:endParaRPr lang="en-GB" dirty="0" smtClean="0"/>
          </a:p>
          <a:p>
            <a:r>
              <a:rPr lang="en-GB" dirty="0" smtClean="0">
                <a:hlinkClick r:id="rId4"/>
              </a:rPr>
              <a:t>Humberside FRS portal</a:t>
            </a:r>
            <a:endParaRPr lang="en-GB" dirty="0"/>
          </a:p>
        </p:txBody>
      </p:sp>
    </p:spTree>
    <p:extLst>
      <p:ext uri="{BB962C8B-B14F-4D97-AF65-F5344CB8AC3E}">
        <p14:creationId xmlns:p14="http://schemas.microsoft.com/office/powerpoint/2010/main" val="968041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1124744"/>
            <a:ext cx="8915400" cy="576263"/>
          </a:xfrm>
        </p:spPr>
        <p:txBody>
          <a:bodyPr/>
          <a:lstStyle/>
          <a:p>
            <a:r>
              <a:rPr lang="en-GB" sz="3600" dirty="0" smtClean="0"/>
              <a:t>Membership categories</a:t>
            </a:r>
            <a:endParaRPr lang="en-GB" sz="3600" b="1" dirty="0" smtClean="0"/>
          </a:p>
        </p:txBody>
      </p:sp>
      <p:sp>
        <p:nvSpPr>
          <p:cNvPr id="3" name="Content Placeholder 2"/>
          <p:cNvSpPr>
            <a:spLocks noGrp="1"/>
          </p:cNvSpPr>
          <p:nvPr>
            <p:ph idx="1"/>
          </p:nvPr>
        </p:nvSpPr>
        <p:spPr>
          <a:xfrm>
            <a:off x="344488" y="1772816"/>
            <a:ext cx="6264696" cy="4281488"/>
          </a:xfrm>
        </p:spPr>
        <p:txBody>
          <a:bodyPr/>
          <a:lstStyle/>
          <a:p>
            <a:pPr marL="514350" lvl="0" indent="-514350">
              <a:buFont typeface="+mj-lt"/>
              <a:buAutoNum type="arabicPeriod"/>
            </a:pPr>
            <a:r>
              <a:rPr lang="en-GB" sz="2800" dirty="0" smtClean="0">
                <a:solidFill>
                  <a:srgbClr val="002060"/>
                </a:solidFill>
              </a:rPr>
              <a:t>Fully Protected – Not affected by the reforms </a:t>
            </a:r>
          </a:p>
          <a:p>
            <a:pPr marL="514350" lvl="0" indent="-514350">
              <a:buFont typeface="+mj-lt"/>
              <a:buAutoNum type="arabicPeriod"/>
            </a:pPr>
            <a:endParaRPr lang="en-GB" sz="2800" dirty="0" smtClean="0">
              <a:solidFill>
                <a:srgbClr val="002060"/>
              </a:solidFill>
            </a:endParaRPr>
          </a:p>
          <a:p>
            <a:pPr marL="514350" lvl="0" indent="-514350">
              <a:buFont typeface="+mj-lt"/>
              <a:buAutoNum type="arabicPeriod"/>
            </a:pPr>
            <a:r>
              <a:rPr lang="en-GB" sz="2800" dirty="0" smtClean="0">
                <a:solidFill>
                  <a:srgbClr val="002060"/>
                </a:solidFill>
              </a:rPr>
              <a:t>Tapered – Will transfer into the new pension scheme after taper protection has come to an end</a:t>
            </a:r>
          </a:p>
          <a:p>
            <a:pPr marL="514350" indent="-514350">
              <a:buFont typeface="+mj-lt"/>
              <a:buAutoNum type="arabicPeriod"/>
            </a:pPr>
            <a:endParaRPr lang="en-GB" sz="2800" dirty="0" smtClean="0">
              <a:solidFill>
                <a:srgbClr val="002060"/>
              </a:solidFill>
            </a:endParaRPr>
          </a:p>
          <a:p>
            <a:pPr marL="514350" indent="-514350">
              <a:buFont typeface="+mj-lt"/>
              <a:buAutoNum type="arabicPeriod"/>
            </a:pPr>
            <a:r>
              <a:rPr lang="en-GB" sz="2800" dirty="0" smtClean="0">
                <a:solidFill>
                  <a:srgbClr val="002060"/>
                </a:solidFill>
              </a:rPr>
              <a:t>No Protection </a:t>
            </a:r>
            <a:r>
              <a:rPr lang="en-GB" sz="2800" dirty="0">
                <a:solidFill>
                  <a:srgbClr val="002060"/>
                </a:solidFill>
              </a:rPr>
              <a:t>– Benefits </a:t>
            </a:r>
            <a:r>
              <a:rPr lang="en-GB" sz="2800" dirty="0" smtClean="0">
                <a:solidFill>
                  <a:srgbClr val="002060"/>
                </a:solidFill>
              </a:rPr>
              <a:t>accrue in 2015 scheme from 1</a:t>
            </a:r>
            <a:r>
              <a:rPr lang="en-GB" sz="2800" baseline="30000" dirty="0" smtClean="0">
                <a:solidFill>
                  <a:srgbClr val="002060"/>
                </a:solidFill>
              </a:rPr>
              <a:t>st</a:t>
            </a:r>
            <a:r>
              <a:rPr lang="en-GB" sz="2800" dirty="0" smtClean="0">
                <a:solidFill>
                  <a:srgbClr val="002060"/>
                </a:solidFill>
              </a:rPr>
              <a:t> April 2015</a:t>
            </a:r>
          </a:p>
          <a:p>
            <a:endParaRPr lang="en-GB" sz="2800" dirty="0" smtClean="0"/>
          </a:p>
          <a:p>
            <a:endParaRPr lang="en-GB" sz="2800" dirty="0" smtClean="0"/>
          </a:p>
          <a:p>
            <a:endParaRPr lang="en-GB" sz="2800" dirty="0" smtClean="0"/>
          </a:p>
          <a:p>
            <a:pPr lvl="0"/>
            <a:endParaRPr lang="en-GB" sz="2800" dirty="0"/>
          </a:p>
        </p:txBody>
      </p:sp>
    </p:spTree>
    <p:extLst>
      <p:ext uri="{BB962C8B-B14F-4D97-AF65-F5344CB8AC3E}">
        <p14:creationId xmlns:p14="http://schemas.microsoft.com/office/powerpoint/2010/main" val="2096151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Fully Protected</a:t>
            </a:r>
            <a:endParaRPr lang="en-GB" dirty="0"/>
          </a:p>
        </p:txBody>
      </p:sp>
      <p:sp>
        <p:nvSpPr>
          <p:cNvPr id="3" name="Content Placeholder 2"/>
          <p:cNvSpPr>
            <a:spLocks noGrp="1"/>
          </p:cNvSpPr>
          <p:nvPr>
            <p:ph idx="1"/>
          </p:nvPr>
        </p:nvSpPr>
        <p:spPr/>
        <p:txBody>
          <a:bodyPr/>
          <a:lstStyle/>
          <a:p>
            <a:pPr marL="0" indent="0">
              <a:buNone/>
            </a:pPr>
            <a:r>
              <a:rPr lang="en-GB" dirty="0">
                <a:solidFill>
                  <a:srgbClr val="002060"/>
                </a:solidFill>
              </a:rPr>
              <a:t>Within 10 years of current Normal Pension Age (NPA</a:t>
            </a:r>
            <a:r>
              <a:rPr lang="en-GB" dirty="0" smtClean="0">
                <a:solidFill>
                  <a:srgbClr val="002060"/>
                </a:solidFill>
              </a:rPr>
              <a:t>) as at 1</a:t>
            </a:r>
            <a:r>
              <a:rPr lang="en-GB" baseline="30000" dirty="0" smtClean="0">
                <a:solidFill>
                  <a:srgbClr val="002060"/>
                </a:solidFill>
              </a:rPr>
              <a:t>st</a:t>
            </a:r>
            <a:r>
              <a:rPr lang="en-GB" dirty="0" smtClean="0">
                <a:solidFill>
                  <a:srgbClr val="002060"/>
                </a:solidFill>
              </a:rPr>
              <a:t> April 2012</a:t>
            </a:r>
            <a:endParaRPr lang="en-GB" sz="1000" dirty="0">
              <a:solidFill>
                <a:srgbClr val="002060"/>
              </a:solidFill>
            </a:endParaRPr>
          </a:p>
          <a:p>
            <a:pPr lvl="1"/>
            <a:endParaRPr lang="en-GB" sz="1000" dirty="0">
              <a:solidFill>
                <a:srgbClr val="002060"/>
              </a:solidFill>
            </a:endParaRPr>
          </a:p>
          <a:p>
            <a:r>
              <a:rPr lang="en-GB" dirty="0">
                <a:solidFill>
                  <a:srgbClr val="002060"/>
                </a:solidFill>
              </a:rPr>
              <a:t>FPS 1992 members aged 45 or over as at 1</a:t>
            </a:r>
            <a:r>
              <a:rPr lang="en-GB" baseline="30000" dirty="0">
                <a:solidFill>
                  <a:srgbClr val="002060"/>
                </a:solidFill>
              </a:rPr>
              <a:t>st</a:t>
            </a:r>
            <a:r>
              <a:rPr lang="en-GB" dirty="0">
                <a:solidFill>
                  <a:srgbClr val="002060"/>
                </a:solidFill>
              </a:rPr>
              <a:t> April 2012.</a:t>
            </a:r>
            <a:endParaRPr lang="en-GB" sz="1000" dirty="0">
              <a:solidFill>
                <a:srgbClr val="002060"/>
              </a:solidFill>
            </a:endParaRPr>
          </a:p>
          <a:p>
            <a:endParaRPr lang="en-GB" sz="1000" dirty="0">
              <a:solidFill>
                <a:srgbClr val="002060"/>
              </a:solidFill>
            </a:endParaRPr>
          </a:p>
          <a:p>
            <a:r>
              <a:rPr lang="en-GB" dirty="0">
                <a:solidFill>
                  <a:srgbClr val="002060"/>
                </a:solidFill>
              </a:rPr>
              <a:t>NFPS 2006 </a:t>
            </a:r>
            <a:r>
              <a:rPr lang="en-GB" dirty="0" smtClean="0">
                <a:solidFill>
                  <a:srgbClr val="002060"/>
                </a:solidFill>
              </a:rPr>
              <a:t>members aged </a:t>
            </a:r>
            <a:r>
              <a:rPr lang="en-GB" dirty="0">
                <a:solidFill>
                  <a:srgbClr val="002060"/>
                </a:solidFill>
              </a:rPr>
              <a:t>50 or more on 1</a:t>
            </a:r>
            <a:r>
              <a:rPr lang="en-GB" baseline="30000" dirty="0">
                <a:solidFill>
                  <a:srgbClr val="002060"/>
                </a:solidFill>
              </a:rPr>
              <a:t>st</a:t>
            </a:r>
            <a:r>
              <a:rPr lang="en-GB" dirty="0">
                <a:solidFill>
                  <a:srgbClr val="002060"/>
                </a:solidFill>
              </a:rPr>
              <a:t> April 2012.</a:t>
            </a:r>
            <a:endParaRPr lang="en-GB" sz="1000" dirty="0">
              <a:solidFill>
                <a:srgbClr val="002060"/>
              </a:solidFill>
            </a:endParaRPr>
          </a:p>
          <a:p>
            <a:pPr marL="0" indent="0">
              <a:buNone/>
            </a:pPr>
            <a:endParaRPr lang="en-GB" sz="1000" dirty="0">
              <a:solidFill>
                <a:srgbClr val="002060"/>
              </a:solidFill>
            </a:endParaRPr>
          </a:p>
          <a:p>
            <a:pPr marL="0" indent="0">
              <a:buNone/>
            </a:pPr>
            <a:r>
              <a:rPr lang="en-GB" sz="3600" b="1" dirty="0">
                <a:solidFill>
                  <a:srgbClr val="002060"/>
                </a:solidFill>
              </a:rPr>
              <a:t>Remain in current scheme –</a:t>
            </a:r>
            <a:r>
              <a:rPr lang="en-GB" sz="3600" dirty="0"/>
              <a:t> </a:t>
            </a:r>
            <a:r>
              <a:rPr lang="en-GB" sz="3600" b="1" dirty="0" smtClean="0">
                <a:solidFill>
                  <a:srgbClr val="002060"/>
                </a:solidFill>
              </a:rPr>
              <a:t>No change</a:t>
            </a:r>
            <a:endParaRPr lang="en-GB" sz="3600" b="1" dirty="0">
              <a:solidFill>
                <a:srgbClr val="002060"/>
              </a:solidFill>
            </a:endParaRPr>
          </a:p>
          <a:p>
            <a:endParaRPr lang="en-GB" dirty="0"/>
          </a:p>
        </p:txBody>
      </p:sp>
    </p:spTree>
    <p:extLst>
      <p:ext uri="{BB962C8B-B14F-4D97-AF65-F5344CB8AC3E}">
        <p14:creationId xmlns:p14="http://schemas.microsoft.com/office/powerpoint/2010/main" val="4139567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124744"/>
            <a:ext cx="8915400" cy="576263"/>
          </a:xfrm>
        </p:spPr>
        <p:txBody>
          <a:bodyPr/>
          <a:lstStyle/>
          <a:p>
            <a:r>
              <a:rPr lang="en-GB" sz="3600" dirty="0" smtClean="0"/>
              <a:t>Tapered Protection</a:t>
            </a:r>
            <a:endParaRPr lang="en-GB" sz="3600" dirty="0"/>
          </a:p>
        </p:txBody>
      </p:sp>
      <p:sp>
        <p:nvSpPr>
          <p:cNvPr id="3" name="Content Placeholder 2"/>
          <p:cNvSpPr>
            <a:spLocks noGrp="1"/>
          </p:cNvSpPr>
          <p:nvPr>
            <p:ph idx="1"/>
          </p:nvPr>
        </p:nvSpPr>
        <p:spPr>
          <a:xfrm>
            <a:off x="574104" y="1739949"/>
            <a:ext cx="8915400" cy="3345235"/>
          </a:xfrm>
        </p:spPr>
        <p:txBody>
          <a:bodyPr/>
          <a:lstStyle/>
          <a:p>
            <a:r>
              <a:rPr lang="en-GB" sz="2600" dirty="0" smtClean="0">
                <a:solidFill>
                  <a:srgbClr val="002060"/>
                </a:solidFill>
              </a:rPr>
              <a:t>FPS </a:t>
            </a:r>
            <a:r>
              <a:rPr lang="en-GB" sz="2600" dirty="0">
                <a:solidFill>
                  <a:srgbClr val="002060"/>
                </a:solidFill>
              </a:rPr>
              <a:t>(1992) members </a:t>
            </a:r>
            <a:r>
              <a:rPr lang="en-GB" sz="2600" dirty="0" smtClean="0">
                <a:solidFill>
                  <a:srgbClr val="002060"/>
                </a:solidFill>
              </a:rPr>
              <a:t>between </a:t>
            </a:r>
            <a:r>
              <a:rPr lang="en-GB" sz="2600" dirty="0">
                <a:solidFill>
                  <a:srgbClr val="002060"/>
                </a:solidFill>
              </a:rPr>
              <a:t>41 </a:t>
            </a:r>
            <a:r>
              <a:rPr lang="en-GB" sz="2600" dirty="0" smtClean="0">
                <a:solidFill>
                  <a:srgbClr val="002060"/>
                </a:solidFill>
              </a:rPr>
              <a:t>and </a:t>
            </a:r>
            <a:r>
              <a:rPr lang="en-GB" sz="2600" dirty="0">
                <a:solidFill>
                  <a:srgbClr val="002060"/>
                </a:solidFill>
              </a:rPr>
              <a:t>45 on 1</a:t>
            </a:r>
            <a:r>
              <a:rPr lang="en-GB" sz="2600" baseline="30000" dirty="0">
                <a:solidFill>
                  <a:srgbClr val="002060"/>
                </a:solidFill>
              </a:rPr>
              <a:t>st</a:t>
            </a:r>
            <a:r>
              <a:rPr lang="en-GB" sz="2600" dirty="0">
                <a:solidFill>
                  <a:srgbClr val="002060"/>
                </a:solidFill>
              </a:rPr>
              <a:t> April 2012</a:t>
            </a:r>
            <a:r>
              <a:rPr lang="en-GB" sz="2600" dirty="0" smtClean="0">
                <a:solidFill>
                  <a:srgbClr val="002060"/>
                </a:solidFill>
              </a:rPr>
              <a:t>.</a:t>
            </a:r>
          </a:p>
          <a:p>
            <a:endParaRPr lang="en-GB" sz="1600" b="1" dirty="0">
              <a:solidFill>
                <a:srgbClr val="002060"/>
              </a:solidFill>
            </a:endParaRPr>
          </a:p>
          <a:p>
            <a:r>
              <a:rPr lang="en-GB" sz="2600" dirty="0">
                <a:solidFill>
                  <a:srgbClr val="002060"/>
                </a:solidFill>
              </a:rPr>
              <a:t>NFPS (2006) members between 46 and 50 on 1</a:t>
            </a:r>
            <a:r>
              <a:rPr lang="en-GB" sz="2600" baseline="30000" dirty="0">
                <a:solidFill>
                  <a:srgbClr val="002060"/>
                </a:solidFill>
              </a:rPr>
              <a:t>st</a:t>
            </a:r>
            <a:r>
              <a:rPr lang="en-GB" sz="2600" dirty="0">
                <a:solidFill>
                  <a:srgbClr val="002060"/>
                </a:solidFill>
              </a:rPr>
              <a:t> April 2012</a:t>
            </a:r>
            <a:r>
              <a:rPr lang="en-GB" sz="2600" dirty="0" smtClean="0">
                <a:solidFill>
                  <a:srgbClr val="002060"/>
                </a:solidFill>
              </a:rPr>
              <a:t>.</a:t>
            </a:r>
          </a:p>
          <a:p>
            <a:endParaRPr lang="en-GB" sz="1600" dirty="0" smtClean="0">
              <a:solidFill>
                <a:srgbClr val="002060"/>
              </a:solidFill>
            </a:endParaRPr>
          </a:p>
          <a:p>
            <a:r>
              <a:rPr lang="en-GB" sz="2600" dirty="0" smtClean="0">
                <a:solidFill>
                  <a:srgbClr val="002060"/>
                </a:solidFill>
              </a:rPr>
              <a:t>Will move to 2015 Scheme, but not on 1 April 2015.</a:t>
            </a:r>
          </a:p>
          <a:p>
            <a:endParaRPr lang="en-GB" sz="1600" dirty="0" smtClean="0">
              <a:solidFill>
                <a:srgbClr val="002060"/>
              </a:solidFill>
            </a:endParaRPr>
          </a:p>
          <a:p>
            <a:r>
              <a:rPr lang="en-GB" sz="2600" dirty="0" smtClean="0">
                <a:solidFill>
                  <a:srgbClr val="002060"/>
                </a:solidFill>
              </a:rPr>
              <a:t>Will move to 2015 once taper protection comes to an end</a:t>
            </a:r>
          </a:p>
          <a:p>
            <a:endParaRPr lang="en-GB" sz="1600" dirty="0" smtClean="0">
              <a:solidFill>
                <a:srgbClr val="002060"/>
              </a:solidFill>
            </a:endParaRPr>
          </a:p>
          <a:p>
            <a:r>
              <a:rPr lang="en-GB" sz="2600" dirty="0" smtClean="0">
                <a:solidFill>
                  <a:srgbClr val="002060"/>
                </a:solidFill>
              </a:rPr>
              <a:t>The taper dates are available on the </a:t>
            </a:r>
            <a:r>
              <a:rPr lang="en-GB" sz="2600" dirty="0" smtClean="0">
                <a:solidFill>
                  <a:srgbClr val="002060"/>
                </a:solidFill>
                <a:hlinkClick r:id="rId3"/>
              </a:rPr>
              <a:t>intranet</a:t>
            </a:r>
            <a:endParaRPr lang="en-GB" sz="2600" dirty="0" smtClean="0">
              <a:solidFill>
                <a:srgbClr val="002060"/>
              </a:solidFill>
            </a:endParaRPr>
          </a:p>
          <a:p>
            <a:pPr lvl="1"/>
            <a:endParaRPr lang="en-GB" sz="2600" dirty="0">
              <a:solidFill>
                <a:srgbClr val="002060"/>
              </a:solidFill>
            </a:endParaRPr>
          </a:p>
          <a:p>
            <a:endParaRPr lang="en-GB" sz="2600" dirty="0"/>
          </a:p>
        </p:txBody>
      </p:sp>
    </p:spTree>
    <p:extLst>
      <p:ext uri="{BB962C8B-B14F-4D97-AF65-F5344CB8AC3E}">
        <p14:creationId xmlns:p14="http://schemas.microsoft.com/office/powerpoint/2010/main" val="1288573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protection</a:t>
            </a:r>
            <a:endParaRPr lang="en-GB" dirty="0"/>
          </a:p>
        </p:txBody>
      </p:sp>
      <p:sp>
        <p:nvSpPr>
          <p:cNvPr id="3" name="Content Placeholder 2"/>
          <p:cNvSpPr>
            <a:spLocks noGrp="1"/>
          </p:cNvSpPr>
          <p:nvPr>
            <p:ph idx="1"/>
          </p:nvPr>
        </p:nvSpPr>
        <p:spPr/>
        <p:txBody>
          <a:bodyPr/>
          <a:lstStyle/>
          <a:p>
            <a:endParaRPr lang="en-GB" dirty="0" smtClean="0"/>
          </a:p>
          <a:p>
            <a:r>
              <a:rPr lang="en-GB" dirty="0">
                <a:solidFill>
                  <a:srgbClr val="002060"/>
                </a:solidFill>
              </a:rPr>
              <a:t>All other members will move to the 2015 Scheme from 1st April 2015</a:t>
            </a:r>
            <a:r>
              <a:rPr lang="en-GB" dirty="0" smtClean="0">
                <a:solidFill>
                  <a:srgbClr val="002060"/>
                </a:solidFill>
              </a:rPr>
              <a:t>.</a:t>
            </a:r>
          </a:p>
        </p:txBody>
      </p:sp>
    </p:spTree>
    <p:extLst>
      <p:ext uri="{BB962C8B-B14F-4D97-AF65-F5344CB8AC3E}">
        <p14:creationId xmlns:p14="http://schemas.microsoft.com/office/powerpoint/2010/main" val="194345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32520" y="2217738"/>
            <a:ext cx="8857555" cy="1125537"/>
          </a:xfrm>
        </p:spPr>
        <p:txBody>
          <a:bodyPr/>
          <a:lstStyle/>
          <a:p>
            <a:pPr algn="ctr">
              <a:defRPr/>
            </a:pPr>
            <a:r>
              <a:rPr lang="en-GB" dirty="0" smtClean="0">
                <a:cs typeface="+mj-cs"/>
              </a:rPr>
              <a:t>The 2015 Scheme design</a:t>
            </a:r>
          </a:p>
        </p:txBody>
      </p:sp>
      <p:sp>
        <p:nvSpPr>
          <p:cNvPr id="15365" name="Text Box 5"/>
          <p:cNvSpPr txBox="1">
            <a:spLocks noChangeArrowheads="1"/>
          </p:cNvSpPr>
          <p:nvPr/>
        </p:nvSpPr>
        <p:spPr bwMode="auto">
          <a:xfrm>
            <a:off x="7400925" y="6308725"/>
            <a:ext cx="20875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spcBef>
                <a:spcPct val="50000"/>
              </a:spcBef>
              <a:defRPr/>
            </a:pPr>
            <a:r>
              <a:rPr lang="en-GB" sz="1200">
                <a:solidFill>
                  <a:schemeClr val="bg1"/>
                </a:solidFill>
                <a:ea typeface="ＭＳ Ｐゴシック" charset="0"/>
                <a:cs typeface="+mn-cs"/>
              </a:rPr>
              <a:t>www.local.gov.uk</a:t>
            </a:r>
          </a:p>
        </p:txBody>
      </p:sp>
      <p:sp>
        <p:nvSpPr>
          <p:cNvPr id="2" name="Subtitle 1"/>
          <p:cNvSpPr>
            <a:spLocks noGrp="1"/>
          </p:cNvSpPr>
          <p:nvPr>
            <p:ph type="subTitle" idx="1"/>
          </p:nvPr>
        </p:nvSpPr>
        <p:spPr/>
        <p:txBody>
          <a:bodyPr/>
          <a:lstStyle/>
          <a:p>
            <a:r>
              <a:rPr lang="en-GB" dirty="0" smtClean="0"/>
              <a:t> </a:t>
            </a:r>
            <a:endParaRPr lang="en-GB" dirty="0"/>
          </a:p>
        </p:txBody>
      </p:sp>
    </p:spTree>
    <p:extLst>
      <p:ext uri="{BB962C8B-B14F-4D97-AF65-F5344CB8AC3E}">
        <p14:creationId xmlns:p14="http://schemas.microsoft.com/office/powerpoint/2010/main" val="1632817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1196975"/>
            <a:ext cx="8915400" cy="576263"/>
          </a:xfrm>
        </p:spPr>
        <p:txBody>
          <a:bodyPr>
            <a:noAutofit/>
          </a:bodyPr>
          <a:lstStyle/>
          <a:p>
            <a:r>
              <a:rPr lang="en-US" sz="3600" dirty="0" smtClean="0"/>
              <a:t>Main Elements of Scheme Design</a:t>
            </a:r>
            <a:endParaRPr lang="en-US" sz="3600" dirty="0"/>
          </a:p>
        </p:txBody>
      </p:sp>
      <p:sp>
        <p:nvSpPr>
          <p:cNvPr id="3" name="Content Placeholder 2"/>
          <p:cNvSpPr>
            <a:spLocks noGrp="1"/>
          </p:cNvSpPr>
          <p:nvPr>
            <p:ph idx="1"/>
          </p:nvPr>
        </p:nvSpPr>
        <p:spPr>
          <a:xfrm>
            <a:off x="272480" y="1922864"/>
            <a:ext cx="8915400" cy="4602480"/>
          </a:xfrm>
        </p:spPr>
        <p:txBody>
          <a:bodyPr>
            <a:normAutofit/>
          </a:bodyPr>
          <a:lstStyle/>
          <a:p>
            <a:r>
              <a:rPr lang="en-GB" altLang="ja-JP" sz="2800" dirty="0" smtClean="0">
                <a:solidFill>
                  <a:srgbClr val="002060"/>
                </a:solidFill>
                <a:ea typeface="ＭＳ Ｐゴシック" charset="-128"/>
              </a:rPr>
              <a:t>Career Average Revalued Earnings (CARE)</a:t>
            </a:r>
            <a:endParaRPr lang="en-GB" altLang="ja-JP" sz="2800" dirty="0">
              <a:solidFill>
                <a:srgbClr val="002060"/>
              </a:solidFill>
              <a:ea typeface="ＭＳ Ｐゴシック" charset="-128"/>
            </a:endParaRPr>
          </a:p>
          <a:p>
            <a:r>
              <a:rPr lang="en-GB" altLang="ja-JP" sz="2800" dirty="0" smtClean="0">
                <a:solidFill>
                  <a:srgbClr val="002060"/>
                </a:solidFill>
                <a:ea typeface="ＭＳ Ｐゴシック" charset="-128"/>
              </a:rPr>
              <a:t>Accrual </a:t>
            </a:r>
            <a:r>
              <a:rPr lang="en-GB" altLang="ja-JP" sz="2800" dirty="0">
                <a:solidFill>
                  <a:srgbClr val="002060"/>
                </a:solidFill>
                <a:ea typeface="ＭＳ Ｐゴシック" charset="-128"/>
              </a:rPr>
              <a:t>rate </a:t>
            </a:r>
            <a:r>
              <a:rPr lang="en-GB" altLang="ja-JP" sz="2800" dirty="0" smtClean="0">
                <a:solidFill>
                  <a:srgbClr val="002060"/>
                </a:solidFill>
                <a:ea typeface="ＭＳ Ｐゴシック" charset="-128"/>
              </a:rPr>
              <a:t>1/59.7</a:t>
            </a:r>
            <a:r>
              <a:rPr lang="en-GB" altLang="ja-JP" sz="2800" baseline="30000" dirty="0" smtClean="0">
                <a:solidFill>
                  <a:srgbClr val="002060"/>
                </a:solidFill>
                <a:ea typeface="ＭＳ Ｐゴシック" charset="-128"/>
              </a:rPr>
              <a:t>th</a:t>
            </a:r>
            <a:r>
              <a:rPr lang="en-GB" altLang="ja-JP" sz="2800" dirty="0" smtClean="0">
                <a:solidFill>
                  <a:srgbClr val="002060"/>
                </a:solidFill>
                <a:ea typeface="ＭＳ Ｐゴシック" charset="-128"/>
              </a:rPr>
              <a:t> </a:t>
            </a:r>
          </a:p>
          <a:p>
            <a:r>
              <a:rPr lang="en-GB" altLang="ja-JP" sz="2800" dirty="0" smtClean="0">
                <a:solidFill>
                  <a:srgbClr val="002060"/>
                </a:solidFill>
                <a:ea typeface="ＭＳ Ｐゴシック" charset="-128"/>
              </a:rPr>
              <a:t>Normal Pension Age of </a:t>
            </a:r>
            <a:r>
              <a:rPr lang="en-GB" altLang="ja-JP" sz="2800" dirty="0">
                <a:solidFill>
                  <a:srgbClr val="002060"/>
                </a:solidFill>
                <a:ea typeface="ＭＳ Ｐゴシック" charset="-128"/>
              </a:rPr>
              <a:t>60</a:t>
            </a:r>
          </a:p>
          <a:p>
            <a:r>
              <a:rPr lang="en-GB" sz="2800" dirty="0">
                <a:solidFill>
                  <a:srgbClr val="002060"/>
                </a:solidFill>
                <a:ea typeface="ＭＳ Ｐゴシック" charset="-128"/>
              </a:rPr>
              <a:t>Partial retirement </a:t>
            </a:r>
            <a:r>
              <a:rPr lang="en-GB" sz="2800" dirty="0" smtClean="0">
                <a:solidFill>
                  <a:srgbClr val="002060"/>
                </a:solidFill>
                <a:ea typeface="ＭＳ Ｐゴシック" charset="-128"/>
              </a:rPr>
              <a:t>of 2015 benefits from </a:t>
            </a:r>
            <a:r>
              <a:rPr lang="en-GB" sz="2800" dirty="0">
                <a:solidFill>
                  <a:srgbClr val="002060"/>
                </a:solidFill>
                <a:ea typeface="ＭＳ Ｐゴシック" charset="-128"/>
              </a:rPr>
              <a:t>age 55</a:t>
            </a:r>
          </a:p>
          <a:p>
            <a:r>
              <a:rPr lang="en-GB" sz="2800" dirty="0">
                <a:solidFill>
                  <a:srgbClr val="002060"/>
                </a:solidFill>
                <a:ea typeface="ＭＳ Ｐゴシック" charset="-128"/>
              </a:rPr>
              <a:t>Deferred P</a:t>
            </a:r>
            <a:r>
              <a:rPr lang="en-GB" sz="2800" dirty="0" smtClean="0">
                <a:solidFill>
                  <a:srgbClr val="002060"/>
                </a:solidFill>
                <a:ea typeface="ＭＳ Ｐゴシック" charset="-128"/>
              </a:rPr>
              <a:t>ension </a:t>
            </a:r>
            <a:r>
              <a:rPr lang="en-GB" sz="2800" dirty="0">
                <a:solidFill>
                  <a:srgbClr val="002060"/>
                </a:solidFill>
                <a:ea typeface="ＭＳ Ｐゴシック" charset="-128"/>
              </a:rPr>
              <a:t>Age equal to State Pension </a:t>
            </a:r>
            <a:r>
              <a:rPr lang="en-GB" sz="2800" dirty="0" smtClean="0">
                <a:solidFill>
                  <a:srgbClr val="002060"/>
                </a:solidFill>
                <a:ea typeface="ＭＳ Ｐゴシック" charset="-128"/>
              </a:rPr>
              <a:t>Age (with a minimum of age 65) </a:t>
            </a:r>
          </a:p>
          <a:p>
            <a:endParaRPr lang="en-GB" sz="2800" dirty="0">
              <a:solidFill>
                <a:srgbClr val="002060"/>
              </a:solidFill>
            </a:endParaRPr>
          </a:p>
          <a:p>
            <a:endParaRPr lang="en-GB" sz="2800" dirty="0">
              <a:solidFill>
                <a:srgbClr val="002060"/>
              </a:solidFill>
            </a:endParaRPr>
          </a:p>
          <a:p>
            <a:endParaRPr lang="en-GB" sz="2800" dirty="0">
              <a:solidFill>
                <a:srgbClr val="002060"/>
              </a:solidFill>
            </a:endParaRPr>
          </a:p>
          <a:p>
            <a:endParaRPr lang="en-US" sz="2800" dirty="0" smtClean="0"/>
          </a:p>
          <a:p>
            <a:endParaRPr lang="en-US" sz="2800" dirty="0"/>
          </a:p>
          <a:p>
            <a:endParaRPr lang="en-US" sz="2800" dirty="0"/>
          </a:p>
        </p:txBody>
      </p:sp>
    </p:spTree>
    <p:extLst>
      <p:ext uri="{BB962C8B-B14F-4D97-AF65-F5344CB8AC3E}">
        <p14:creationId xmlns:p14="http://schemas.microsoft.com/office/powerpoint/2010/main" val="2240403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GA powerpoint template NEW">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400" b="1" i="0" u="none" strike="noStrike" cap="none" normalizeH="0" baseline="0">
            <a:ln>
              <a:noFill/>
            </a:ln>
            <a:solidFill>
              <a:schemeClr val="tx2"/>
            </a:solidFill>
            <a:effectLst/>
            <a:latin typeface="Arial" charset="0"/>
            <a:ea typeface="ＭＳ Ｐゴシック"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104541C59E2B48AC856DC785C0098A" ma:contentTypeVersion="0" ma:contentTypeDescription="Create a new document." ma:contentTypeScope="" ma:versionID="aa7bf5fc1c1bd7f8366f99869c9df3f3">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EB4D13-C071-436C-8A13-D799A841549C}"/>
</file>

<file path=customXml/itemProps2.xml><?xml version="1.0" encoding="utf-8"?>
<ds:datastoreItem xmlns:ds="http://schemas.openxmlformats.org/officeDocument/2006/customXml" ds:itemID="{C4F6ACC8-443C-4215-B9D8-0D49CE0974A7}"/>
</file>

<file path=customXml/itemProps3.xml><?xml version="1.0" encoding="utf-8"?>
<ds:datastoreItem xmlns:ds="http://schemas.openxmlformats.org/officeDocument/2006/customXml" ds:itemID="{2FA23F50-D318-4425-8FBD-AC3D5A65C043}"/>
</file>

<file path=docProps/app.xml><?xml version="1.0" encoding="utf-8"?>
<Properties xmlns="http://schemas.openxmlformats.org/officeDocument/2006/extended-properties" xmlns:vt="http://schemas.openxmlformats.org/officeDocument/2006/docPropsVTypes">
  <Template>LGA powerpoint template NEW</Template>
  <TotalTime>5846</TotalTime>
  <Words>3795</Words>
  <Application>Microsoft Office PowerPoint</Application>
  <PresentationFormat>A4 Paper (210x297 mm)</PresentationFormat>
  <Paragraphs>578</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LGA powerpoint template NEW</vt:lpstr>
      <vt:lpstr>Firefighters’ Pension Scheme 2015</vt:lpstr>
      <vt:lpstr>Content</vt:lpstr>
      <vt:lpstr>How You May Be Affected</vt:lpstr>
      <vt:lpstr>Membership categories</vt:lpstr>
      <vt:lpstr>Fully Protected</vt:lpstr>
      <vt:lpstr>Tapered Protection</vt:lpstr>
      <vt:lpstr>No protection</vt:lpstr>
      <vt:lpstr>The 2015 Scheme design</vt:lpstr>
      <vt:lpstr>Main Elements of Scheme Design</vt:lpstr>
      <vt:lpstr>Main Elements of Scheme Design</vt:lpstr>
      <vt:lpstr>What remains the same …</vt:lpstr>
      <vt:lpstr>How Does a CARE scheme work?</vt:lpstr>
      <vt:lpstr>How does a CARE scheme work?</vt:lpstr>
      <vt:lpstr>Example: CARE Pension (Year 1)</vt:lpstr>
      <vt:lpstr>Example: CARE Pension (Year 2)</vt:lpstr>
      <vt:lpstr>Example: CARE Pension</vt:lpstr>
      <vt:lpstr>Contribution Rates</vt:lpstr>
      <vt:lpstr>New Contribution Rates</vt:lpstr>
      <vt:lpstr>Contribution Rates</vt:lpstr>
      <vt:lpstr>Statutory Protections for FPS/NFPS </vt:lpstr>
      <vt:lpstr>Statutory Protection (FPS/NFPS)</vt:lpstr>
      <vt:lpstr>Double Accrual Guarantee (FPS)</vt:lpstr>
      <vt:lpstr>Double Accrual Guarantee</vt:lpstr>
      <vt:lpstr>When Can the Pension be Accessed?</vt:lpstr>
      <vt:lpstr>When can I retire? (2015 scheme)</vt:lpstr>
      <vt:lpstr>Partial Retirement</vt:lpstr>
      <vt:lpstr>Deferred Benefits</vt:lpstr>
      <vt:lpstr>Ill Health Retirement and Death Benefits – 2015 Scheme</vt:lpstr>
      <vt:lpstr>Ill Health Retirement - Protection</vt:lpstr>
      <vt:lpstr>Ill Health Retirement - Enhancement</vt:lpstr>
      <vt:lpstr>Ill Health Retirement – Other</vt:lpstr>
      <vt:lpstr>Death Benefits (2015 scheme)</vt:lpstr>
      <vt:lpstr>Pensions for Survivors</vt:lpstr>
      <vt:lpstr>Transfers to Money Purchase </vt:lpstr>
      <vt:lpstr>Disclaimer</vt:lpstr>
      <vt:lpstr>Further Information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main title here</dc:title>
  <dc:creator>Clair Alcock</dc:creator>
  <cp:lastModifiedBy>David Lofthouse</cp:lastModifiedBy>
  <cp:revision>154</cp:revision>
  <cp:lastPrinted>2015-01-21T12:16:17Z</cp:lastPrinted>
  <dcterms:created xsi:type="dcterms:W3CDTF">2014-12-09T17:45:35Z</dcterms:created>
  <dcterms:modified xsi:type="dcterms:W3CDTF">2015-03-16T13:23:15Z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C.identifier">
    <vt:lpwstr>IDEA</vt:lpwstr>
  </property>
  <property fmtid="{D5CDD505-2E9C-101B-9397-08002B2CF9AE}" pid="3" name="DC.date.issued">
    <vt:lpwstr>2010-07-26T00:00:00Z</vt:lpwstr>
  </property>
  <property fmtid="{D5CDD505-2E9C-101B-9397-08002B2CF9AE}" pid="4" name="Move to Archive">
    <vt:lpwstr>Current</vt:lpwstr>
  </property>
  <property fmtid="{D5CDD505-2E9C-101B-9397-08002B2CF9AE}" pid="5" name="DC.Description">
    <vt:lpwstr>powerpoint template</vt:lpwstr>
  </property>
  <property fmtid="{D5CDD505-2E9C-101B-9397-08002B2CF9AE}" pid="6" name="Status">
    <vt:lpwstr>[None]</vt:lpwstr>
  </property>
  <property fmtid="{D5CDD505-2E9C-101B-9397-08002B2CF9AE}" pid="7" name="DC.Author">
    <vt:lpwstr>Julia White</vt:lpwstr>
  </property>
  <property fmtid="{D5CDD505-2E9C-101B-9397-08002B2CF9AE}" pid="8" name="DC.creator">
    <vt:lpwstr>Marketing</vt:lpwstr>
  </property>
  <property fmtid="{D5CDD505-2E9C-101B-9397-08002B2CF9AE}" pid="9" name="Date">
    <vt:lpwstr>2010-07-26T00:00:00Z</vt:lpwstr>
  </property>
  <property fmtid="{D5CDD505-2E9C-101B-9397-08002B2CF9AE}" pid="10" name="DC.Language">
    <vt:lpwstr>eng</vt:lpwstr>
  </property>
  <property fmtid="{D5CDD505-2E9C-101B-9397-08002B2CF9AE}" pid="11" name="Work area">
    <vt:lpwstr/>
  </property>
  <property fmtid="{D5CDD505-2E9C-101B-9397-08002B2CF9AE}" pid="12" name="DC.Type">
    <vt:lpwstr/>
  </property>
  <property fmtid="{D5CDD505-2E9C-101B-9397-08002B2CF9AE}" pid="13" name="e-GMS.subject.keyword">
    <vt:lpwstr/>
  </property>
  <property fmtid="{D5CDD505-2E9C-101B-9397-08002B2CF9AE}" pid="14" name="TitusGUID">
    <vt:lpwstr>4044fbd5-41b0-4f1b-8db9-ed464f6a4563</vt:lpwstr>
  </property>
  <property fmtid="{D5CDD505-2E9C-101B-9397-08002B2CF9AE}" pid="15" name="TWFRSClassification">
    <vt:lpwstr>OFFICIAL</vt:lpwstr>
  </property>
  <property fmtid="{D5CDD505-2E9C-101B-9397-08002B2CF9AE}" pid="16" name="ContentTypeId">
    <vt:lpwstr>0x0101005D104541C59E2B48AC856DC785C0098A</vt:lpwstr>
  </property>
</Properties>
</file>